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handoutMasterIdLst>
    <p:handoutMasterId r:id="rId10"/>
  </p:handoutMasterIdLst>
  <p:sldIdLst>
    <p:sldId id="350" r:id="rId2"/>
    <p:sldId id="397" r:id="rId3"/>
    <p:sldId id="422" r:id="rId4"/>
    <p:sldId id="420" r:id="rId5"/>
    <p:sldId id="418" r:id="rId6"/>
    <p:sldId id="419" r:id="rId7"/>
    <p:sldId id="423" r:id="rId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C3C3C"/>
    <a:srgbClr val="007845"/>
    <a:srgbClr val="69FFBF"/>
    <a:srgbClr val="13FF9A"/>
    <a:srgbClr val="008C50"/>
    <a:srgbClr val="008755"/>
    <a:srgbClr val="66FF99"/>
    <a:srgbClr val="0096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618" autoAdjust="0"/>
    <p:restoredTop sz="44941" autoAdjust="0"/>
  </p:normalViewPr>
  <p:slideViewPr>
    <p:cSldViewPr showGuides="1">
      <p:cViewPr>
        <p:scale>
          <a:sx n="100" d="100"/>
          <a:sy n="100" d="100"/>
        </p:scale>
        <p:origin x="-432" y="-72"/>
      </p:cViewPr>
      <p:guideLst>
        <p:guide orient="horz" pos="1104"/>
        <p:guide orient="horz" pos="672"/>
        <p:guide orient="horz" pos="2160"/>
        <p:guide orient="horz" pos="4080"/>
        <p:guide orient="horz" pos="1824"/>
        <p:guide orient="horz" pos="1344"/>
        <p:guide orient="horz" pos="912"/>
        <p:guide orient="horz" pos="1584"/>
        <p:guide orient="horz" pos="3344"/>
        <p:guide orient="horz" pos="576"/>
        <p:guide orient="horz" pos="144"/>
        <p:guide orient="horz" pos="1516"/>
        <p:guide pos="5040"/>
        <p:guide pos="2688"/>
        <p:guide pos="336"/>
        <p:guide pos="624"/>
        <p:guide pos="3840"/>
      </p:guideLst>
    </p:cSldViewPr>
  </p:slideViewPr>
  <p:outlineViewPr>
    <p:cViewPr>
      <p:scale>
        <a:sx n="33" d="100"/>
        <a:sy n="33" d="100"/>
      </p:scale>
      <p:origin x="0" y="805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9" d="100"/>
          <a:sy n="79" d="100"/>
        </p:scale>
        <p:origin x="-313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9589E-A048-469B-A5A6-8938C3C05478}" type="doc">
      <dgm:prSet loTypeId="urn:microsoft.com/office/officeart/2005/8/layout/pyramid1" loCatId="pyramid" qsTypeId="urn:microsoft.com/office/officeart/2005/8/quickstyle/3d1" qsCatId="3D" csTypeId="urn:microsoft.com/office/officeart/2005/8/colors/accent3_4" csCatId="accent3" phldr="1"/>
      <dgm:spPr/>
    </dgm:pt>
    <dgm:pt modelId="{E0EA3171-DB0A-446D-AF1D-6C3FD27FB4E9}">
      <dgm:prSet phldrT="[Text]"/>
      <dgm:spPr/>
      <dgm:t>
        <a:bodyPr/>
        <a:lstStyle/>
        <a:p>
          <a:endParaRPr lang="en-US" b="1" smtClean="0"/>
        </a:p>
        <a:p>
          <a:endParaRPr lang="en-US" b="1" smtClean="0"/>
        </a:p>
        <a:p>
          <a:r>
            <a:rPr lang="en-US" b="1" smtClean="0"/>
            <a:t>Inspiration</a:t>
          </a:r>
          <a:endParaRPr lang="en-US" b="1" dirty="0"/>
        </a:p>
      </dgm:t>
    </dgm:pt>
    <dgm:pt modelId="{4C09F4F2-4EF4-457D-9461-74CE6CFDFE68}" type="parTrans" cxnId="{58FD40E3-D119-4A74-AB48-F76B7ED74FA6}">
      <dgm:prSet/>
      <dgm:spPr/>
      <dgm:t>
        <a:bodyPr/>
        <a:lstStyle/>
        <a:p>
          <a:endParaRPr lang="en-US" b="1">
            <a:solidFill>
              <a:schemeClr val="bg2">
                <a:lumMod val="25000"/>
              </a:schemeClr>
            </a:solidFill>
          </a:endParaRPr>
        </a:p>
      </dgm:t>
    </dgm:pt>
    <dgm:pt modelId="{0EF896F4-683B-444D-B3FC-3290CC7D2337}" type="sibTrans" cxnId="{58FD40E3-D119-4A74-AB48-F76B7ED74FA6}">
      <dgm:prSet/>
      <dgm:spPr/>
      <dgm:t>
        <a:bodyPr/>
        <a:lstStyle/>
        <a:p>
          <a:endParaRPr lang="en-US" b="1">
            <a:solidFill>
              <a:schemeClr val="bg2">
                <a:lumMod val="25000"/>
              </a:schemeClr>
            </a:solidFill>
          </a:endParaRPr>
        </a:p>
      </dgm:t>
    </dgm:pt>
    <dgm:pt modelId="{959A0A34-B212-49FC-8978-72DAFC91D2EE}">
      <dgm:prSet phldrT="[Text]"/>
      <dgm:spPr/>
      <dgm:t>
        <a:bodyPr/>
        <a:lstStyle/>
        <a:p>
          <a:r>
            <a:rPr lang="en-US" b="1" smtClean="0"/>
            <a:t>Commitment</a:t>
          </a:r>
          <a:endParaRPr lang="en-US" b="1" dirty="0"/>
        </a:p>
      </dgm:t>
    </dgm:pt>
    <dgm:pt modelId="{04FC8E58-72E2-496F-BC23-DC4B23C5A0A8}" type="parTrans" cxnId="{83F4BDBF-AD77-4C5A-BEC1-B645EC870FF4}">
      <dgm:prSet/>
      <dgm:spPr/>
      <dgm:t>
        <a:bodyPr/>
        <a:lstStyle/>
        <a:p>
          <a:endParaRPr lang="en-US" b="1">
            <a:solidFill>
              <a:schemeClr val="bg2">
                <a:lumMod val="25000"/>
              </a:schemeClr>
            </a:solidFill>
          </a:endParaRPr>
        </a:p>
      </dgm:t>
    </dgm:pt>
    <dgm:pt modelId="{1828A7E2-DE9A-44EA-B40E-0E67BE943ED9}" type="sibTrans" cxnId="{83F4BDBF-AD77-4C5A-BEC1-B645EC870FF4}">
      <dgm:prSet/>
      <dgm:spPr/>
      <dgm:t>
        <a:bodyPr/>
        <a:lstStyle/>
        <a:p>
          <a:endParaRPr lang="en-US" b="1">
            <a:solidFill>
              <a:schemeClr val="bg2">
                <a:lumMod val="25000"/>
              </a:schemeClr>
            </a:solidFill>
          </a:endParaRPr>
        </a:p>
      </dgm:t>
    </dgm:pt>
    <dgm:pt modelId="{AF37B97F-02A5-40F2-B043-82A62D536349}">
      <dgm:prSet phldrT="[Text]"/>
      <dgm:spPr/>
      <dgm:t>
        <a:bodyPr/>
        <a:lstStyle/>
        <a:p>
          <a:r>
            <a:rPr lang="en-US" b="1" smtClean="0"/>
            <a:t>Empowerment</a:t>
          </a:r>
          <a:endParaRPr lang="en-US" b="1" dirty="0"/>
        </a:p>
      </dgm:t>
    </dgm:pt>
    <dgm:pt modelId="{0CD5CF98-0E78-4CCC-B377-073595838D27}" type="parTrans" cxnId="{E43E49E2-8572-48C6-844A-091FB74227E9}">
      <dgm:prSet/>
      <dgm:spPr/>
      <dgm:t>
        <a:bodyPr/>
        <a:lstStyle/>
        <a:p>
          <a:endParaRPr lang="en-US" b="1">
            <a:solidFill>
              <a:schemeClr val="bg2">
                <a:lumMod val="25000"/>
              </a:schemeClr>
            </a:solidFill>
          </a:endParaRPr>
        </a:p>
      </dgm:t>
    </dgm:pt>
    <dgm:pt modelId="{EA5745F8-CCF9-4163-A288-213625F584AD}" type="sibTrans" cxnId="{E43E49E2-8572-48C6-844A-091FB74227E9}">
      <dgm:prSet/>
      <dgm:spPr/>
      <dgm:t>
        <a:bodyPr/>
        <a:lstStyle/>
        <a:p>
          <a:endParaRPr lang="en-US" b="1">
            <a:solidFill>
              <a:schemeClr val="bg2">
                <a:lumMod val="25000"/>
              </a:schemeClr>
            </a:solidFill>
          </a:endParaRPr>
        </a:p>
      </dgm:t>
    </dgm:pt>
    <dgm:pt modelId="{D6F97E9F-589B-4C32-B36B-105049E7E05B}">
      <dgm:prSet phldrT="[Text]"/>
      <dgm:spPr/>
      <dgm:t>
        <a:bodyPr/>
        <a:lstStyle/>
        <a:p>
          <a:r>
            <a:rPr lang="en-US" b="1" smtClean="0"/>
            <a:t>Development</a:t>
          </a:r>
          <a:br>
            <a:rPr lang="en-US" b="1" smtClean="0"/>
          </a:br>
          <a:r>
            <a:rPr lang="en-US" b="1" smtClean="0"/>
            <a:t>(Expertise</a:t>
          </a:r>
          <a:endParaRPr lang="en-US" b="1" dirty="0"/>
        </a:p>
      </dgm:t>
    </dgm:pt>
    <dgm:pt modelId="{E8136977-8C91-46EE-A145-B6E7C6525AC3}" type="parTrans" cxnId="{F958F660-6D49-4A73-83DB-70A2E7E56E6F}">
      <dgm:prSet/>
      <dgm:spPr/>
      <dgm:t>
        <a:bodyPr/>
        <a:lstStyle/>
        <a:p>
          <a:endParaRPr lang="en-US" b="1">
            <a:solidFill>
              <a:schemeClr val="bg2">
                <a:lumMod val="25000"/>
              </a:schemeClr>
            </a:solidFill>
          </a:endParaRPr>
        </a:p>
      </dgm:t>
    </dgm:pt>
    <dgm:pt modelId="{970E1164-103D-49B9-BCBD-FB9A594DADEC}" type="sibTrans" cxnId="{F958F660-6D49-4A73-83DB-70A2E7E56E6F}">
      <dgm:prSet/>
      <dgm:spPr/>
      <dgm:t>
        <a:bodyPr/>
        <a:lstStyle/>
        <a:p>
          <a:endParaRPr lang="en-US" b="1">
            <a:solidFill>
              <a:schemeClr val="bg2">
                <a:lumMod val="25000"/>
              </a:schemeClr>
            </a:solidFill>
          </a:endParaRPr>
        </a:p>
      </dgm:t>
    </dgm:pt>
    <dgm:pt modelId="{98CA52A4-F327-44C1-9901-5382239C78CD}">
      <dgm:prSet phldrT="[Text]"/>
      <dgm:spPr/>
      <dgm:t>
        <a:bodyPr/>
        <a:lstStyle/>
        <a:p>
          <a:r>
            <a:rPr lang="en-US" b="1" smtClean="0"/>
            <a:t>Respect</a:t>
          </a:r>
          <a:endParaRPr lang="en-US" b="1" dirty="0"/>
        </a:p>
      </dgm:t>
    </dgm:pt>
    <dgm:pt modelId="{7E447A83-0BBF-4707-8D42-5153F61D22B9}" type="parTrans" cxnId="{7CDC53DA-02B4-4C60-B9DA-7FE02CBC2158}">
      <dgm:prSet/>
      <dgm:spPr/>
      <dgm:t>
        <a:bodyPr/>
        <a:lstStyle/>
        <a:p>
          <a:endParaRPr lang="en-US" b="1">
            <a:solidFill>
              <a:schemeClr val="bg2">
                <a:lumMod val="25000"/>
              </a:schemeClr>
            </a:solidFill>
          </a:endParaRPr>
        </a:p>
      </dgm:t>
    </dgm:pt>
    <dgm:pt modelId="{990E34BB-DF2B-4F5E-AD19-9B0BAFB2AC15}" type="sibTrans" cxnId="{7CDC53DA-02B4-4C60-B9DA-7FE02CBC2158}">
      <dgm:prSet/>
      <dgm:spPr/>
      <dgm:t>
        <a:bodyPr/>
        <a:lstStyle/>
        <a:p>
          <a:endParaRPr lang="en-US" b="1">
            <a:solidFill>
              <a:schemeClr val="bg2">
                <a:lumMod val="25000"/>
              </a:schemeClr>
            </a:solidFill>
          </a:endParaRPr>
        </a:p>
      </dgm:t>
    </dgm:pt>
    <dgm:pt modelId="{AC04ABEB-C3F3-4D79-8D73-F99F29139DE9}">
      <dgm:prSet phldrT="[Text]"/>
      <dgm:spPr/>
      <dgm:t>
        <a:bodyPr/>
        <a:lstStyle/>
        <a:p>
          <a:r>
            <a:rPr lang="en-US" b="1" smtClean="0"/>
            <a:t>Trust</a:t>
          </a:r>
          <a:endParaRPr lang="en-US" b="1" dirty="0"/>
        </a:p>
      </dgm:t>
    </dgm:pt>
    <dgm:pt modelId="{747177CC-CDD0-4721-8484-B67852F196E4}" type="parTrans" cxnId="{9788E53F-66E5-42F8-83D5-50131CF677D5}">
      <dgm:prSet/>
      <dgm:spPr/>
      <dgm:t>
        <a:bodyPr/>
        <a:lstStyle/>
        <a:p>
          <a:endParaRPr lang="en-US" b="1">
            <a:solidFill>
              <a:schemeClr val="bg2">
                <a:lumMod val="25000"/>
              </a:schemeClr>
            </a:solidFill>
          </a:endParaRPr>
        </a:p>
      </dgm:t>
    </dgm:pt>
    <dgm:pt modelId="{CC097F15-E529-43A1-9F22-B10C4860D0D8}" type="sibTrans" cxnId="{9788E53F-66E5-42F8-83D5-50131CF677D5}">
      <dgm:prSet/>
      <dgm:spPr/>
      <dgm:t>
        <a:bodyPr/>
        <a:lstStyle/>
        <a:p>
          <a:endParaRPr lang="en-US" b="1">
            <a:solidFill>
              <a:schemeClr val="bg2">
                <a:lumMod val="25000"/>
              </a:schemeClr>
            </a:solidFill>
          </a:endParaRPr>
        </a:p>
      </dgm:t>
    </dgm:pt>
    <dgm:pt modelId="{290569EC-6CC8-4AFE-A7A3-A99F91EBF8D3}">
      <dgm:prSet phldrT="[Text]"/>
      <dgm:spPr/>
      <dgm:t>
        <a:bodyPr/>
        <a:lstStyle/>
        <a:p>
          <a:r>
            <a:rPr lang="en-US" b="1" smtClean="0"/>
            <a:t>Core Values</a:t>
          </a:r>
          <a:endParaRPr lang="en-US" b="1" dirty="0"/>
        </a:p>
      </dgm:t>
    </dgm:pt>
    <dgm:pt modelId="{4F3ACB70-1C75-49CA-B1BD-804D1E97070D}" type="parTrans" cxnId="{7FD3D312-CEA3-4343-BA21-4F4D5E42F06A}">
      <dgm:prSet/>
      <dgm:spPr/>
      <dgm:t>
        <a:bodyPr/>
        <a:lstStyle/>
        <a:p>
          <a:endParaRPr lang="en-US" b="1">
            <a:solidFill>
              <a:schemeClr val="bg2">
                <a:lumMod val="25000"/>
              </a:schemeClr>
            </a:solidFill>
          </a:endParaRPr>
        </a:p>
      </dgm:t>
    </dgm:pt>
    <dgm:pt modelId="{7324A73C-E87F-4CA6-BFCF-95488297D62D}" type="sibTrans" cxnId="{7FD3D312-CEA3-4343-BA21-4F4D5E42F06A}">
      <dgm:prSet/>
      <dgm:spPr/>
      <dgm:t>
        <a:bodyPr/>
        <a:lstStyle/>
        <a:p>
          <a:endParaRPr lang="en-US" b="1">
            <a:solidFill>
              <a:schemeClr val="bg2">
                <a:lumMod val="25000"/>
              </a:schemeClr>
            </a:solidFill>
          </a:endParaRPr>
        </a:p>
      </dgm:t>
    </dgm:pt>
    <dgm:pt modelId="{B32989D5-E82F-4D68-98F8-626F016FED8A}" type="pres">
      <dgm:prSet presAssocID="{ECA9589E-A048-469B-A5A6-8938C3C05478}" presName="Name0" presStyleCnt="0">
        <dgm:presLayoutVars>
          <dgm:dir/>
          <dgm:animLvl val="lvl"/>
          <dgm:resizeHandles val="exact"/>
        </dgm:presLayoutVars>
      </dgm:prSet>
      <dgm:spPr/>
    </dgm:pt>
    <dgm:pt modelId="{3A44EACA-4D27-4771-BD95-679835144646}" type="pres">
      <dgm:prSet presAssocID="{E0EA3171-DB0A-446D-AF1D-6C3FD27FB4E9}" presName="Name8" presStyleCnt="0"/>
      <dgm:spPr/>
    </dgm:pt>
    <dgm:pt modelId="{E05F476F-B524-4344-BA7B-9B3D3D5411B6}" type="pres">
      <dgm:prSet presAssocID="{E0EA3171-DB0A-446D-AF1D-6C3FD27FB4E9}" presName="level" presStyleLbl="node1" presStyleIdx="0" presStyleCnt="7">
        <dgm:presLayoutVars>
          <dgm:chMax val="1"/>
          <dgm:bulletEnabled val="1"/>
        </dgm:presLayoutVars>
      </dgm:prSet>
      <dgm:spPr/>
      <dgm:t>
        <a:bodyPr/>
        <a:lstStyle/>
        <a:p>
          <a:endParaRPr lang="en-US"/>
        </a:p>
      </dgm:t>
    </dgm:pt>
    <dgm:pt modelId="{18BE70EA-D343-4DD4-AD4F-5F297D5A3CAB}" type="pres">
      <dgm:prSet presAssocID="{E0EA3171-DB0A-446D-AF1D-6C3FD27FB4E9}" presName="levelTx" presStyleLbl="revTx" presStyleIdx="0" presStyleCnt="0">
        <dgm:presLayoutVars>
          <dgm:chMax val="1"/>
          <dgm:bulletEnabled val="1"/>
        </dgm:presLayoutVars>
      </dgm:prSet>
      <dgm:spPr/>
      <dgm:t>
        <a:bodyPr/>
        <a:lstStyle/>
        <a:p>
          <a:endParaRPr lang="en-US"/>
        </a:p>
      </dgm:t>
    </dgm:pt>
    <dgm:pt modelId="{F592D0FF-1313-4B30-B01A-AB5348A82713}" type="pres">
      <dgm:prSet presAssocID="{959A0A34-B212-49FC-8978-72DAFC91D2EE}" presName="Name8" presStyleCnt="0"/>
      <dgm:spPr/>
    </dgm:pt>
    <dgm:pt modelId="{CD35D8E0-83F9-4C7D-BA1C-0094F833AF3E}" type="pres">
      <dgm:prSet presAssocID="{959A0A34-B212-49FC-8978-72DAFC91D2EE}" presName="level" presStyleLbl="node1" presStyleIdx="1" presStyleCnt="7">
        <dgm:presLayoutVars>
          <dgm:chMax val="1"/>
          <dgm:bulletEnabled val="1"/>
        </dgm:presLayoutVars>
      </dgm:prSet>
      <dgm:spPr/>
      <dgm:t>
        <a:bodyPr/>
        <a:lstStyle/>
        <a:p>
          <a:endParaRPr lang="en-US"/>
        </a:p>
      </dgm:t>
    </dgm:pt>
    <dgm:pt modelId="{AB20314D-0D45-4D16-9EB5-55F26836494D}" type="pres">
      <dgm:prSet presAssocID="{959A0A34-B212-49FC-8978-72DAFC91D2EE}" presName="levelTx" presStyleLbl="revTx" presStyleIdx="0" presStyleCnt="0">
        <dgm:presLayoutVars>
          <dgm:chMax val="1"/>
          <dgm:bulletEnabled val="1"/>
        </dgm:presLayoutVars>
      </dgm:prSet>
      <dgm:spPr/>
      <dgm:t>
        <a:bodyPr/>
        <a:lstStyle/>
        <a:p>
          <a:endParaRPr lang="en-US"/>
        </a:p>
      </dgm:t>
    </dgm:pt>
    <dgm:pt modelId="{384CF3B3-4DB9-41EC-9C10-B501FDDC3C51}" type="pres">
      <dgm:prSet presAssocID="{AF37B97F-02A5-40F2-B043-82A62D536349}" presName="Name8" presStyleCnt="0"/>
      <dgm:spPr/>
    </dgm:pt>
    <dgm:pt modelId="{B86CB136-019E-4286-B897-D5604E9A04FB}" type="pres">
      <dgm:prSet presAssocID="{AF37B97F-02A5-40F2-B043-82A62D536349}" presName="level" presStyleLbl="node1" presStyleIdx="2" presStyleCnt="7">
        <dgm:presLayoutVars>
          <dgm:chMax val="1"/>
          <dgm:bulletEnabled val="1"/>
        </dgm:presLayoutVars>
      </dgm:prSet>
      <dgm:spPr/>
      <dgm:t>
        <a:bodyPr/>
        <a:lstStyle/>
        <a:p>
          <a:endParaRPr lang="en-US"/>
        </a:p>
      </dgm:t>
    </dgm:pt>
    <dgm:pt modelId="{9244116D-41D0-4887-BAB7-284DE4BF725C}" type="pres">
      <dgm:prSet presAssocID="{AF37B97F-02A5-40F2-B043-82A62D536349}" presName="levelTx" presStyleLbl="revTx" presStyleIdx="0" presStyleCnt="0">
        <dgm:presLayoutVars>
          <dgm:chMax val="1"/>
          <dgm:bulletEnabled val="1"/>
        </dgm:presLayoutVars>
      </dgm:prSet>
      <dgm:spPr/>
      <dgm:t>
        <a:bodyPr/>
        <a:lstStyle/>
        <a:p>
          <a:endParaRPr lang="en-US"/>
        </a:p>
      </dgm:t>
    </dgm:pt>
    <dgm:pt modelId="{9F0F0553-0F96-4B80-B2AF-8E9E81334E80}" type="pres">
      <dgm:prSet presAssocID="{D6F97E9F-589B-4C32-B36B-105049E7E05B}" presName="Name8" presStyleCnt="0"/>
      <dgm:spPr/>
    </dgm:pt>
    <dgm:pt modelId="{DF59CA11-C6ED-4003-8F82-1F43F3695BBF}" type="pres">
      <dgm:prSet presAssocID="{D6F97E9F-589B-4C32-B36B-105049E7E05B}" presName="level" presStyleLbl="node1" presStyleIdx="3" presStyleCnt="7">
        <dgm:presLayoutVars>
          <dgm:chMax val="1"/>
          <dgm:bulletEnabled val="1"/>
        </dgm:presLayoutVars>
      </dgm:prSet>
      <dgm:spPr/>
      <dgm:t>
        <a:bodyPr/>
        <a:lstStyle/>
        <a:p>
          <a:endParaRPr lang="en-US"/>
        </a:p>
      </dgm:t>
    </dgm:pt>
    <dgm:pt modelId="{C2FFF728-F779-4C53-88E0-A6CB4FEDA51D}" type="pres">
      <dgm:prSet presAssocID="{D6F97E9F-589B-4C32-B36B-105049E7E05B}" presName="levelTx" presStyleLbl="revTx" presStyleIdx="0" presStyleCnt="0">
        <dgm:presLayoutVars>
          <dgm:chMax val="1"/>
          <dgm:bulletEnabled val="1"/>
        </dgm:presLayoutVars>
      </dgm:prSet>
      <dgm:spPr/>
      <dgm:t>
        <a:bodyPr/>
        <a:lstStyle/>
        <a:p>
          <a:endParaRPr lang="en-US"/>
        </a:p>
      </dgm:t>
    </dgm:pt>
    <dgm:pt modelId="{C9F1F04E-5760-47BC-96C6-2F44EA422EE1}" type="pres">
      <dgm:prSet presAssocID="{98CA52A4-F327-44C1-9901-5382239C78CD}" presName="Name8" presStyleCnt="0"/>
      <dgm:spPr/>
    </dgm:pt>
    <dgm:pt modelId="{059CC72A-3C8C-4513-ABFD-FAB7453F9FB5}" type="pres">
      <dgm:prSet presAssocID="{98CA52A4-F327-44C1-9901-5382239C78CD}" presName="level" presStyleLbl="node1" presStyleIdx="4" presStyleCnt="7">
        <dgm:presLayoutVars>
          <dgm:chMax val="1"/>
          <dgm:bulletEnabled val="1"/>
        </dgm:presLayoutVars>
      </dgm:prSet>
      <dgm:spPr/>
      <dgm:t>
        <a:bodyPr/>
        <a:lstStyle/>
        <a:p>
          <a:endParaRPr lang="en-US"/>
        </a:p>
      </dgm:t>
    </dgm:pt>
    <dgm:pt modelId="{3A025690-56AE-4533-BBE6-37B01C207FA7}" type="pres">
      <dgm:prSet presAssocID="{98CA52A4-F327-44C1-9901-5382239C78CD}" presName="levelTx" presStyleLbl="revTx" presStyleIdx="0" presStyleCnt="0">
        <dgm:presLayoutVars>
          <dgm:chMax val="1"/>
          <dgm:bulletEnabled val="1"/>
        </dgm:presLayoutVars>
      </dgm:prSet>
      <dgm:spPr/>
      <dgm:t>
        <a:bodyPr/>
        <a:lstStyle/>
        <a:p>
          <a:endParaRPr lang="en-US"/>
        </a:p>
      </dgm:t>
    </dgm:pt>
    <dgm:pt modelId="{E8F172C8-06EF-4785-971D-BBA36EC8D589}" type="pres">
      <dgm:prSet presAssocID="{AC04ABEB-C3F3-4D79-8D73-F99F29139DE9}" presName="Name8" presStyleCnt="0"/>
      <dgm:spPr/>
    </dgm:pt>
    <dgm:pt modelId="{0721A121-CCCE-4EA7-AD18-12A15005D2B0}" type="pres">
      <dgm:prSet presAssocID="{AC04ABEB-C3F3-4D79-8D73-F99F29139DE9}" presName="level" presStyleLbl="node1" presStyleIdx="5" presStyleCnt="7">
        <dgm:presLayoutVars>
          <dgm:chMax val="1"/>
          <dgm:bulletEnabled val="1"/>
        </dgm:presLayoutVars>
      </dgm:prSet>
      <dgm:spPr/>
      <dgm:t>
        <a:bodyPr/>
        <a:lstStyle/>
        <a:p>
          <a:endParaRPr lang="en-US"/>
        </a:p>
      </dgm:t>
    </dgm:pt>
    <dgm:pt modelId="{9F90A552-61C0-4E68-B18C-10928543BCA1}" type="pres">
      <dgm:prSet presAssocID="{AC04ABEB-C3F3-4D79-8D73-F99F29139DE9}" presName="levelTx" presStyleLbl="revTx" presStyleIdx="0" presStyleCnt="0">
        <dgm:presLayoutVars>
          <dgm:chMax val="1"/>
          <dgm:bulletEnabled val="1"/>
        </dgm:presLayoutVars>
      </dgm:prSet>
      <dgm:spPr/>
      <dgm:t>
        <a:bodyPr/>
        <a:lstStyle/>
        <a:p>
          <a:endParaRPr lang="en-US"/>
        </a:p>
      </dgm:t>
    </dgm:pt>
    <dgm:pt modelId="{6C63C44E-0175-4298-9AFC-9C818B401169}" type="pres">
      <dgm:prSet presAssocID="{290569EC-6CC8-4AFE-A7A3-A99F91EBF8D3}" presName="Name8" presStyleCnt="0"/>
      <dgm:spPr/>
    </dgm:pt>
    <dgm:pt modelId="{0A4FE7DB-F7E7-4982-A7D1-073232DB2CB8}" type="pres">
      <dgm:prSet presAssocID="{290569EC-6CC8-4AFE-A7A3-A99F91EBF8D3}" presName="level" presStyleLbl="node1" presStyleIdx="6" presStyleCnt="7">
        <dgm:presLayoutVars>
          <dgm:chMax val="1"/>
          <dgm:bulletEnabled val="1"/>
        </dgm:presLayoutVars>
      </dgm:prSet>
      <dgm:spPr/>
      <dgm:t>
        <a:bodyPr/>
        <a:lstStyle/>
        <a:p>
          <a:endParaRPr lang="en-US"/>
        </a:p>
      </dgm:t>
    </dgm:pt>
    <dgm:pt modelId="{B9BAB434-0659-40F3-861A-345B9729EFCD}" type="pres">
      <dgm:prSet presAssocID="{290569EC-6CC8-4AFE-A7A3-A99F91EBF8D3}" presName="levelTx" presStyleLbl="revTx" presStyleIdx="0" presStyleCnt="0">
        <dgm:presLayoutVars>
          <dgm:chMax val="1"/>
          <dgm:bulletEnabled val="1"/>
        </dgm:presLayoutVars>
      </dgm:prSet>
      <dgm:spPr/>
      <dgm:t>
        <a:bodyPr/>
        <a:lstStyle/>
        <a:p>
          <a:endParaRPr lang="en-US"/>
        </a:p>
      </dgm:t>
    </dgm:pt>
  </dgm:ptLst>
  <dgm:cxnLst>
    <dgm:cxn modelId="{30877175-FF20-495E-951E-04F46CF76767}" type="presOf" srcId="{959A0A34-B212-49FC-8978-72DAFC91D2EE}" destId="{AB20314D-0D45-4D16-9EB5-55F26836494D}" srcOrd="1" destOrd="0" presId="urn:microsoft.com/office/officeart/2005/8/layout/pyramid1"/>
    <dgm:cxn modelId="{F8BB7AF9-F3F7-41A3-956D-61B030577C21}" type="presOf" srcId="{AC04ABEB-C3F3-4D79-8D73-F99F29139DE9}" destId="{0721A121-CCCE-4EA7-AD18-12A15005D2B0}" srcOrd="0" destOrd="0" presId="urn:microsoft.com/office/officeart/2005/8/layout/pyramid1"/>
    <dgm:cxn modelId="{7CDC53DA-02B4-4C60-B9DA-7FE02CBC2158}" srcId="{ECA9589E-A048-469B-A5A6-8938C3C05478}" destId="{98CA52A4-F327-44C1-9901-5382239C78CD}" srcOrd="4" destOrd="0" parTransId="{7E447A83-0BBF-4707-8D42-5153F61D22B9}" sibTransId="{990E34BB-DF2B-4F5E-AD19-9B0BAFB2AC15}"/>
    <dgm:cxn modelId="{08CD0A1C-82CC-4412-AA5D-F97CC98024B8}" type="presOf" srcId="{ECA9589E-A048-469B-A5A6-8938C3C05478}" destId="{B32989D5-E82F-4D68-98F8-626F016FED8A}" srcOrd="0" destOrd="0" presId="urn:microsoft.com/office/officeart/2005/8/layout/pyramid1"/>
    <dgm:cxn modelId="{BBD5D363-321F-419F-95ED-FE0989061BC6}" type="presOf" srcId="{959A0A34-B212-49FC-8978-72DAFC91D2EE}" destId="{CD35D8E0-83F9-4C7D-BA1C-0094F833AF3E}" srcOrd="0" destOrd="0" presId="urn:microsoft.com/office/officeart/2005/8/layout/pyramid1"/>
    <dgm:cxn modelId="{7FBE1B05-7C7D-428E-A939-E236D4B12550}" type="presOf" srcId="{98CA52A4-F327-44C1-9901-5382239C78CD}" destId="{3A025690-56AE-4533-BBE6-37B01C207FA7}" srcOrd="1" destOrd="0" presId="urn:microsoft.com/office/officeart/2005/8/layout/pyramid1"/>
    <dgm:cxn modelId="{585B4CDC-B78E-4312-8166-651012948D13}" type="presOf" srcId="{290569EC-6CC8-4AFE-A7A3-A99F91EBF8D3}" destId="{0A4FE7DB-F7E7-4982-A7D1-073232DB2CB8}" srcOrd="0" destOrd="0" presId="urn:microsoft.com/office/officeart/2005/8/layout/pyramid1"/>
    <dgm:cxn modelId="{E43E49E2-8572-48C6-844A-091FB74227E9}" srcId="{ECA9589E-A048-469B-A5A6-8938C3C05478}" destId="{AF37B97F-02A5-40F2-B043-82A62D536349}" srcOrd="2" destOrd="0" parTransId="{0CD5CF98-0E78-4CCC-B377-073595838D27}" sibTransId="{EA5745F8-CCF9-4163-A288-213625F584AD}"/>
    <dgm:cxn modelId="{F958F660-6D49-4A73-83DB-70A2E7E56E6F}" srcId="{ECA9589E-A048-469B-A5A6-8938C3C05478}" destId="{D6F97E9F-589B-4C32-B36B-105049E7E05B}" srcOrd="3" destOrd="0" parTransId="{E8136977-8C91-46EE-A145-B6E7C6525AC3}" sibTransId="{970E1164-103D-49B9-BCBD-FB9A594DADEC}"/>
    <dgm:cxn modelId="{1EE26D91-0D2F-43A6-8FA6-E95228E0D8A9}" type="presOf" srcId="{D6F97E9F-589B-4C32-B36B-105049E7E05B}" destId="{C2FFF728-F779-4C53-88E0-A6CB4FEDA51D}" srcOrd="1" destOrd="0" presId="urn:microsoft.com/office/officeart/2005/8/layout/pyramid1"/>
    <dgm:cxn modelId="{8692B61E-F089-4C4B-B923-BB3F028499E9}" type="presOf" srcId="{AF37B97F-02A5-40F2-B043-82A62D536349}" destId="{B86CB136-019E-4286-B897-D5604E9A04FB}" srcOrd="0" destOrd="0" presId="urn:microsoft.com/office/officeart/2005/8/layout/pyramid1"/>
    <dgm:cxn modelId="{9788E53F-66E5-42F8-83D5-50131CF677D5}" srcId="{ECA9589E-A048-469B-A5A6-8938C3C05478}" destId="{AC04ABEB-C3F3-4D79-8D73-F99F29139DE9}" srcOrd="5" destOrd="0" parTransId="{747177CC-CDD0-4721-8484-B67852F196E4}" sibTransId="{CC097F15-E529-43A1-9F22-B10C4860D0D8}"/>
    <dgm:cxn modelId="{83F4BDBF-AD77-4C5A-BEC1-B645EC870FF4}" srcId="{ECA9589E-A048-469B-A5A6-8938C3C05478}" destId="{959A0A34-B212-49FC-8978-72DAFC91D2EE}" srcOrd="1" destOrd="0" parTransId="{04FC8E58-72E2-496F-BC23-DC4B23C5A0A8}" sibTransId="{1828A7E2-DE9A-44EA-B40E-0E67BE943ED9}"/>
    <dgm:cxn modelId="{7FD3D312-CEA3-4343-BA21-4F4D5E42F06A}" srcId="{ECA9589E-A048-469B-A5A6-8938C3C05478}" destId="{290569EC-6CC8-4AFE-A7A3-A99F91EBF8D3}" srcOrd="6" destOrd="0" parTransId="{4F3ACB70-1C75-49CA-B1BD-804D1E97070D}" sibTransId="{7324A73C-E87F-4CA6-BFCF-95488297D62D}"/>
    <dgm:cxn modelId="{DA41DF32-CC25-40B9-B152-CA526C2B529C}" type="presOf" srcId="{98CA52A4-F327-44C1-9901-5382239C78CD}" destId="{059CC72A-3C8C-4513-ABFD-FAB7453F9FB5}" srcOrd="0" destOrd="0" presId="urn:microsoft.com/office/officeart/2005/8/layout/pyramid1"/>
    <dgm:cxn modelId="{4A53304D-C705-4B49-9361-B5738A235FB5}" type="presOf" srcId="{290569EC-6CC8-4AFE-A7A3-A99F91EBF8D3}" destId="{B9BAB434-0659-40F3-861A-345B9729EFCD}" srcOrd="1" destOrd="0" presId="urn:microsoft.com/office/officeart/2005/8/layout/pyramid1"/>
    <dgm:cxn modelId="{2CADE721-7634-4FAF-98AD-ADCB69981D5D}" type="presOf" srcId="{D6F97E9F-589B-4C32-B36B-105049E7E05B}" destId="{DF59CA11-C6ED-4003-8F82-1F43F3695BBF}" srcOrd="0" destOrd="0" presId="urn:microsoft.com/office/officeart/2005/8/layout/pyramid1"/>
    <dgm:cxn modelId="{58FD40E3-D119-4A74-AB48-F76B7ED74FA6}" srcId="{ECA9589E-A048-469B-A5A6-8938C3C05478}" destId="{E0EA3171-DB0A-446D-AF1D-6C3FD27FB4E9}" srcOrd="0" destOrd="0" parTransId="{4C09F4F2-4EF4-457D-9461-74CE6CFDFE68}" sibTransId="{0EF896F4-683B-444D-B3FC-3290CC7D2337}"/>
    <dgm:cxn modelId="{20CFA632-61B8-4355-B96B-641AA526DF33}" type="presOf" srcId="{E0EA3171-DB0A-446D-AF1D-6C3FD27FB4E9}" destId="{E05F476F-B524-4344-BA7B-9B3D3D5411B6}" srcOrd="0" destOrd="0" presId="urn:microsoft.com/office/officeart/2005/8/layout/pyramid1"/>
    <dgm:cxn modelId="{5E250E55-76DF-43E3-92A9-34F9FBCBEBC9}" type="presOf" srcId="{E0EA3171-DB0A-446D-AF1D-6C3FD27FB4E9}" destId="{18BE70EA-D343-4DD4-AD4F-5F297D5A3CAB}" srcOrd="1" destOrd="0" presId="urn:microsoft.com/office/officeart/2005/8/layout/pyramid1"/>
    <dgm:cxn modelId="{C37BE3E1-D352-47CD-96E0-02F7F269C5EC}" type="presOf" srcId="{AC04ABEB-C3F3-4D79-8D73-F99F29139DE9}" destId="{9F90A552-61C0-4E68-B18C-10928543BCA1}" srcOrd="1" destOrd="0" presId="urn:microsoft.com/office/officeart/2005/8/layout/pyramid1"/>
    <dgm:cxn modelId="{20794DAD-9FC5-4CE4-AF75-0812C44C5C97}" type="presOf" srcId="{AF37B97F-02A5-40F2-B043-82A62D536349}" destId="{9244116D-41D0-4887-BAB7-284DE4BF725C}" srcOrd="1" destOrd="0" presId="urn:microsoft.com/office/officeart/2005/8/layout/pyramid1"/>
    <dgm:cxn modelId="{1239D51B-4B5C-4DF0-988E-FA4078552E36}" type="presParOf" srcId="{B32989D5-E82F-4D68-98F8-626F016FED8A}" destId="{3A44EACA-4D27-4771-BD95-679835144646}" srcOrd="0" destOrd="0" presId="urn:microsoft.com/office/officeart/2005/8/layout/pyramid1"/>
    <dgm:cxn modelId="{ACCCB2DA-4209-4639-BDFE-77E6F97CFAD5}" type="presParOf" srcId="{3A44EACA-4D27-4771-BD95-679835144646}" destId="{E05F476F-B524-4344-BA7B-9B3D3D5411B6}" srcOrd="0" destOrd="0" presId="urn:microsoft.com/office/officeart/2005/8/layout/pyramid1"/>
    <dgm:cxn modelId="{2AC81807-C54F-4CBF-BC44-8DE5237FCFAE}" type="presParOf" srcId="{3A44EACA-4D27-4771-BD95-679835144646}" destId="{18BE70EA-D343-4DD4-AD4F-5F297D5A3CAB}" srcOrd="1" destOrd="0" presId="urn:microsoft.com/office/officeart/2005/8/layout/pyramid1"/>
    <dgm:cxn modelId="{4AC5401F-51CA-4247-A4C0-98827EF86E75}" type="presParOf" srcId="{B32989D5-E82F-4D68-98F8-626F016FED8A}" destId="{F592D0FF-1313-4B30-B01A-AB5348A82713}" srcOrd="1" destOrd="0" presId="urn:microsoft.com/office/officeart/2005/8/layout/pyramid1"/>
    <dgm:cxn modelId="{16F27365-8163-4670-A92E-34CF72C3E3AD}" type="presParOf" srcId="{F592D0FF-1313-4B30-B01A-AB5348A82713}" destId="{CD35D8E0-83F9-4C7D-BA1C-0094F833AF3E}" srcOrd="0" destOrd="0" presId="urn:microsoft.com/office/officeart/2005/8/layout/pyramid1"/>
    <dgm:cxn modelId="{9F542084-1DA3-4D75-99E4-AD2FC25D7937}" type="presParOf" srcId="{F592D0FF-1313-4B30-B01A-AB5348A82713}" destId="{AB20314D-0D45-4D16-9EB5-55F26836494D}" srcOrd="1" destOrd="0" presId="urn:microsoft.com/office/officeart/2005/8/layout/pyramid1"/>
    <dgm:cxn modelId="{39DFEC55-D1A4-43B4-B765-4A495B597B6F}" type="presParOf" srcId="{B32989D5-E82F-4D68-98F8-626F016FED8A}" destId="{384CF3B3-4DB9-41EC-9C10-B501FDDC3C51}" srcOrd="2" destOrd="0" presId="urn:microsoft.com/office/officeart/2005/8/layout/pyramid1"/>
    <dgm:cxn modelId="{C63A8D94-2F31-4C3D-85E6-D70E907E418F}" type="presParOf" srcId="{384CF3B3-4DB9-41EC-9C10-B501FDDC3C51}" destId="{B86CB136-019E-4286-B897-D5604E9A04FB}" srcOrd="0" destOrd="0" presId="urn:microsoft.com/office/officeart/2005/8/layout/pyramid1"/>
    <dgm:cxn modelId="{ED37AC4F-6B6A-4791-9FA1-14EA3A97C964}" type="presParOf" srcId="{384CF3B3-4DB9-41EC-9C10-B501FDDC3C51}" destId="{9244116D-41D0-4887-BAB7-284DE4BF725C}" srcOrd="1" destOrd="0" presId="urn:microsoft.com/office/officeart/2005/8/layout/pyramid1"/>
    <dgm:cxn modelId="{BD58E6F4-5693-468E-8185-52DF6C47F9FB}" type="presParOf" srcId="{B32989D5-E82F-4D68-98F8-626F016FED8A}" destId="{9F0F0553-0F96-4B80-B2AF-8E9E81334E80}" srcOrd="3" destOrd="0" presId="urn:microsoft.com/office/officeart/2005/8/layout/pyramid1"/>
    <dgm:cxn modelId="{45F1D3CD-B2E5-451A-A9AC-79169D3788CF}" type="presParOf" srcId="{9F0F0553-0F96-4B80-B2AF-8E9E81334E80}" destId="{DF59CA11-C6ED-4003-8F82-1F43F3695BBF}" srcOrd="0" destOrd="0" presId="urn:microsoft.com/office/officeart/2005/8/layout/pyramid1"/>
    <dgm:cxn modelId="{5CC526C1-2974-497B-BC98-4B9CD9E3E7CD}" type="presParOf" srcId="{9F0F0553-0F96-4B80-B2AF-8E9E81334E80}" destId="{C2FFF728-F779-4C53-88E0-A6CB4FEDA51D}" srcOrd="1" destOrd="0" presId="urn:microsoft.com/office/officeart/2005/8/layout/pyramid1"/>
    <dgm:cxn modelId="{71441003-930D-45BC-8D09-1518BB494F04}" type="presParOf" srcId="{B32989D5-E82F-4D68-98F8-626F016FED8A}" destId="{C9F1F04E-5760-47BC-96C6-2F44EA422EE1}" srcOrd="4" destOrd="0" presId="urn:microsoft.com/office/officeart/2005/8/layout/pyramid1"/>
    <dgm:cxn modelId="{4107303F-17F8-48D4-A3AB-1D96B1F3FD83}" type="presParOf" srcId="{C9F1F04E-5760-47BC-96C6-2F44EA422EE1}" destId="{059CC72A-3C8C-4513-ABFD-FAB7453F9FB5}" srcOrd="0" destOrd="0" presId="urn:microsoft.com/office/officeart/2005/8/layout/pyramid1"/>
    <dgm:cxn modelId="{EF6130F1-6D49-4578-B632-7297D570227E}" type="presParOf" srcId="{C9F1F04E-5760-47BC-96C6-2F44EA422EE1}" destId="{3A025690-56AE-4533-BBE6-37B01C207FA7}" srcOrd="1" destOrd="0" presId="urn:microsoft.com/office/officeart/2005/8/layout/pyramid1"/>
    <dgm:cxn modelId="{AB84062A-A912-4208-B8C5-1C659890CA2B}" type="presParOf" srcId="{B32989D5-E82F-4D68-98F8-626F016FED8A}" destId="{E8F172C8-06EF-4785-971D-BBA36EC8D589}" srcOrd="5" destOrd="0" presId="urn:microsoft.com/office/officeart/2005/8/layout/pyramid1"/>
    <dgm:cxn modelId="{F0B92570-DC24-480A-BF2D-B293759D856E}" type="presParOf" srcId="{E8F172C8-06EF-4785-971D-BBA36EC8D589}" destId="{0721A121-CCCE-4EA7-AD18-12A15005D2B0}" srcOrd="0" destOrd="0" presId="urn:microsoft.com/office/officeart/2005/8/layout/pyramid1"/>
    <dgm:cxn modelId="{329E50C7-28E4-41D6-B0E7-651C3B75E0B4}" type="presParOf" srcId="{E8F172C8-06EF-4785-971D-BBA36EC8D589}" destId="{9F90A552-61C0-4E68-B18C-10928543BCA1}" srcOrd="1" destOrd="0" presId="urn:microsoft.com/office/officeart/2005/8/layout/pyramid1"/>
    <dgm:cxn modelId="{1672E99B-8838-421F-8962-B9323F9AF499}" type="presParOf" srcId="{B32989D5-E82F-4D68-98F8-626F016FED8A}" destId="{6C63C44E-0175-4298-9AFC-9C818B401169}" srcOrd="6" destOrd="0" presId="urn:microsoft.com/office/officeart/2005/8/layout/pyramid1"/>
    <dgm:cxn modelId="{3E88EC20-C55D-4794-AA8F-477AEAEC8709}" type="presParOf" srcId="{6C63C44E-0175-4298-9AFC-9C818B401169}" destId="{0A4FE7DB-F7E7-4982-A7D1-073232DB2CB8}" srcOrd="0" destOrd="0" presId="urn:microsoft.com/office/officeart/2005/8/layout/pyramid1"/>
    <dgm:cxn modelId="{F59B96B9-938E-44C0-A19A-08485B195013}" type="presParOf" srcId="{6C63C44E-0175-4298-9AFC-9C818B401169}" destId="{B9BAB434-0659-40F3-861A-345B9729EFC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59905C-33B7-44F0-B33B-F8DD759897E3}" type="doc">
      <dgm:prSet loTypeId="urn:microsoft.com/office/officeart/2005/8/layout/hierarchy4" loCatId="hierarchy" qsTypeId="urn:microsoft.com/office/officeart/2005/8/quickstyle/3d9" qsCatId="3D" csTypeId="urn:microsoft.com/office/officeart/2005/8/colors/accent3_5" csCatId="accent3" phldr="1"/>
      <dgm:spPr>
        <a:scene3d>
          <a:camera prst="perspectiveRelaxed" fov="0">
            <a:rot lat="600000" lon="600000" rev="21594000"/>
          </a:camera>
          <a:lightRig rig="soft" dir="t"/>
          <a:backdrop>
            <a:anchor x="0" y="0" z="-210000"/>
            <a:norm dx="0" dy="0" dz="914400"/>
            <a:up dx="0" dy="914400" dz="0"/>
          </a:backdrop>
        </a:scene3d>
      </dgm:spPr>
      <dgm:t>
        <a:bodyPr/>
        <a:lstStyle/>
        <a:p>
          <a:endParaRPr lang="en-US"/>
        </a:p>
      </dgm:t>
    </dgm:pt>
    <dgm:pt modelId="{01CAE780-3E10-473B-9F99-73BE0092CD15}">
      <dgm:prSet phldrT="[Text]"/>
      <dgm:spPr>
        <a:solidFill>
          <a:schemeClr val="bg2">
            <a:lumMod val="50000"/>
            <a:alpha val="70000"/>
          </a:schemeClr>
        </a:solidFill>
        <a:scene3d>
          <a:camera prst="perspectiveRelaxed" fov="0">
            <a:rot lat="600000" lon="600000" rev="21594000"/>
          </a:camera>
          <a:lightRig rig="soft" dir="t"/>
          <a:backdrop>
            <a:anchor x="0" y="0" z="-210000"/>
            <a:norm dx="0" dy="0" dz="914400"/>
            <a:up dx="0" dy="914400" dz="0"/>
          </a:backdrop>
        </a:scene3d>
        <a:sp3d z="241300" extrusionH="152250" contourW="6350" prstMaterial="matte">
          <a:bevelT/>
          <a:bevelB w="165100" prst="coolSlant"/>
          <a:extrusionClr>
            <a:schemeClr val="bg2">
              <a:lumMod val="50000"/>
            </a:schemeClr>
          </a:extrusionClr>
          <a:contourClr>
            <a:schemeClr val="bg2">
              <a:lumMod val="50000"/>
            </a:schemeClr>
          </a:contourClr>
        </a:sp3d>
      </dgm:spPr>
      <dgm:t>
        <a:bodyPr>
          <a:sp3d extrusionH="28000" prstMaterial="matte"/>
        </a:bodyPr>
        <a:lstStyle/>
        <a:p>
          <a:r>
            <a:rPr lang="en-US" dirty="0" smtClean="0">
              <a:effectLst>
                <a:outerShdw blurRad="38100" dist="38100" dir="2700000" algn="tl">
                  <a:srgbClr val="000000">
                    <a:alpha val="43137"/>
                  </a:srgbClr>
                </a:outerShdw>
              </a:effectLst>
            </a:rPr>
            <a:t>Individual Expertise</a:t>
          </a:r>
          <a:endParaRPr lang="en-US" dirty="0">
            <a:effectLst>
              <a:outerShdw blurRad="38100" dist="38100" dir="2700000" algn="tl">
                <a:srgbClr val="000000">
                  <a:alpha val="43137"/>
                </a:srgbClr>
              </a:outerShdw>
            </a:effectLst>
          </a:endParaRPr>
        </a:p>
      </dgm:t>
    </dgm:pt>
    <dgm:pt modelId="{EED0668F-EABA-4D76-A34C-A27D6DA90DC6}" type="parTrans" cxnId="{068278F2-9595-48D7-AF22-88C40D94FE70}">
      <dgm:prSet/>
      <dgm:spPr/>
      <dgm:t>
        <a:bodyPr/>
        <a:lstStyle/>
        <a:p>
          <a:endParaRPr lang="en-US">
            <a:effectLst>
              <a:outerShdw blurRad="38100" dist="38100" dir="2700000" algn="tl">
                <a:srgbClr val="000000">
                  <a:alpha val="43137"/>
                </a:srgbClr>
              </a:outerShdw>
            </a:effectLst>
          </a:endParaRPr>
        </a:p>
      </dgm:t>
    </dgm:pt>
    <dgm:pt modelId="{3AF73C05-0B16-4C0A-87E3-C80BFEF2385F}" type="sibTrans" cxnId="{068278F2-9595-48D7-AF22-88C40D94FE70}">
      <dgm:prSet/>
      <dgm:spPr/>
      <dgm:t>
        <a:bodyPr/>
        <a:lstStyle/>
        <a:p>
          <a:endParaRPr lang="en-US">
            <a:effectLst>
              <a:outerShdw blurRad="38100" dist="38100" dir="2700000" algn="tl">
                <a:srgbClr val="000000">
                  <a:alpha val="43137"/>
                </a:srgbClr>
              </a:outerShdw>
            </a:effectLst>
          </a:endParaRPr>
        </a:p>
      </dgm:t>
    </dgm:pt>
    <dgm:pt modelId="{5DE48FF1-008E-43AC-8529-30580B288DCA}">
      <dgm:prSet phldrT="[Text]"/>
      <dgm:spPr>
        <a:solidFill>
          <a:schemeClr val="bg2">
            <a:lumMod val="50000"/>
            <a:alpha val="70000"/>
          </a:schemeClr>
        </a:solidFill>
        <a:scene3d>
          <a:camera prst="perspectiveRelaxed" fov="0">
            <a:rot lat="600000" lon="600000" rev="21594000"/>
          </a:camera>
          <a:lightRig rig="soft" dir="t"/>
          <a:backdrop>
            <a:anchor x="0" y="0" z="-210000"/>
            <a:norm dx="0" dy="0" dz="914400"/>
            <a:up dx="0" dy="914400" dz="0"/>
          </a:backdrop>
        </a:scene3d>
        <a:sp3d z="241300" extrusionH="152250" contourW="6350" prstMaterial="matte">
          <a:bevelT/>
          <a:bevelB w="165100" prst="coolSlant"/>
          <a:extrusionClr>
            <a:schemeClr val="bg2">
              <a:lumMod val="50000"/>
            </a:schemeClr>
          </a:extrusionClr>
          <a:contourClr>
            <a:schemeClr val="bg2">
              <a:lumMod val="50000"/>
            </a:schemeClr>
          </a:contourClr>
        </a:sp3d>
      </dgm:spPr>
      <dgm:t>
        <a:bodyPr>
          <a:sp3d extrusionH="28000" prstMaterial="matte"/>
        </a:bodyPr>
        <a:lstStyle/>
        <a:p>
          <a:r>
            <a:rPr lang="en-US" dirty="0" smtClean="0">
              <a:effectLst>
                <a:outerShdw blurRad="38100" dist="38100" dir="2700000" algn="tl">
                  <a:srgbClr val="000000">
                    <a:alpha val="43137"/>
                  </a:srgbClr>
                </a:outerShdw>
              </a:effectLst>
            </a:rPr>
            <a:t>Team Above Self</a:t>
          </a:r>
          <a:endParaRPr lang="en-US" dirty="0">
            <a:effectLst>
              <a:outerShdw blurRad="38100" dist="38100" dir="2700000" algn="tl">
                <a:srgbClr val="000000">
                  <a:alpha val="43137"/>
                </a:srgbClr>
              </a:outerShdw>
            </a:effectLst>
          </a:endParaRPr>
        </a:p>
      </dgm:t>
    </dgm:pt>
    <dgm:pt modelId="{ACC855B5-C4A5-48D4-9D4C-42C562FD1B79}" type="parTrans" cxnId="{6B1F0C32-C430-4802-9492-CB1FBE3907A1}">
      <dgm:prSet/>
      <dgm:spPr/>
      <dgm:t>
        <a:bodyPr/>
        <a:lstStyle/>
        <a:p>
          <a:endParaRPr lang="en-US">
            <a:effectLst>
              <a:outerShdw blurRad="38100" dist="38100" dir="2700000" algn="tl">
                <a:srgbClr val="000000">
                  <a:alpha val="43137"/>
                </a:srgbClr>
              </a:outerShdw>
            </a:effectLst>
          </a:endParaRPr>
        </a:p>
      </dgm:t>
    </dgm:pt>
    <dgm:pt modelId="{F0BB4925-3794-4F74-B398-7A8834D56537}" type="sibTrans" cxnId="{6B1F0C32-C430-4802-9492-CB1FBE3907A1}">
      <dgm:prSet/>
      <dgm:spPr/>
      <dgm:t>
        <a:bodyPr/>
        <a:lstStyle/>
        <a:p>
          <a:endParaRPr lang="en-US">
            <a:effectLst>
              <a:outerShdw blurRad="38100" dist="38100" dir="2700000" algn="tl">
                <a:srgbClr val="000000">
                  <a:alpha val="43137"/>
                </a:srgbClr>
              </a:outerShdw>
            </a:effectLst>
          </a:endParaRPr>
        </a:p>
      </dgm:t>
    </dgm:pt>
    <dgm:pt modelId="{662A44C6-A41D-4B50-8510-8E038FE97FCC}">
      <dgm:prSet phldrT="[Text]"/>
      <dgm:spPr>
        <a:solidFill>
          <a:schemeClr val="bg2">
            <a:lumMod val="50000"/>
            <a:alpha val="70000"/>
          </a:schemeClr>
        </a:solidFill>
        <a:scene3d>
          <a:camera prst="perspectiveRelaxed" fov="0">
            <a:rot lat="600000" lon="600000" rev="21594000"/>
          </a:camera>
          <a:lightRig rig="soft" dir="t"/>
          <a:backdrop>
            <a:anchor x="0" y="0" z="-210000"/>
            <a:norm dx="0" dy="0" dz="914400"/>
            <a:up dx="0" dy="914400" dz="0"/>
          </a:backdrop>
        </a:scene3d>
        <a:sp3d z="241300" extrusionH="152250" contourW="6350" prstMaterial="matte">
          <a:bevelT/>
          <a:bevelB w="165100" prst="coolSlant"/>
          <a:extrusionClr>
            <a:schemeClr val="bg2">
              <a:lumMod val="50000"/>
            </a:schemeClr>
          </a:extrusionClr>
          <a:contourClr>
            <a:schemeClr val="bg2">
              <a:lumMod val="50000"/>
            </a:schemeClr>
          </a:contourClr>
        </a:sp3d>
      </dgm:spPr>
      <dgm:t>
        <a:bodyPr>
          <a:sp3d extrusionH="28000" prstMaterial="matte"/>
        </a:bodyPr>
        <a:lstStyle/>
        <a:p>
          <a:r>
            <a:rPr lang="en-US" dirty="0" smtClean="0">
              <a:effectLst>
                <a:outerShdw blurRad="38100" dist="38100" dir="2700000" algn="tl">
                  <a:srgbClr val="000000">
                    <a:alpha val="43137"/>
                  </a:srgbClr>
                </a:outerShdw>
              </a:effectLst>
            </a:rPr>
            <a:t>Integrity</a:t>
          </a:r>
          <a:endParaRPr lang="en-US" dirty="0">
            <a:effectLst>
              <a:outerShdw blurRad="38100" dist="38100" dir="2700000" algn="tl">
                <a:srgbClr val="000000">
                  <a:alpha val="43137"/>
                </a:srgbClr>
              </a:outerShdw>
            </a:effectLst>
          </a:endParaRPr>
        </a:p>
      </dgm:t>
    </dgm:pt>
    <dgm:pt modelId="{900ED948-CE21-4ECF-BFD1-1EC0E1FA4A71}" type="sibTrans" cxnId="{43090702-9AEA-4621-A708-63FC53C8AC9A}">
      <dgm:prSet/>
      <dgm:spPr/>
      <dgm:t>
        <a:bodyPr/>
        <a:lstStyle/>
        <a:p>
          <a:endParaRPr lang="en-US">
            <a:effectLst>
              <a:outerShdw blurRad="38100" dist="38100" dir="2700000" algn="tl">
                <a:srgbClr val="000000">
                  <a:alpha val="43137"/>
                </a:srgbClr>
              </a:outerShdw>
            </a:effectLst>
          </a:endParaRPr>
        </a:p>
      </dgm:t>
    </dgm:pt>
    <dgm:pt modelId="{DE1FAC26-8850-4A2E-AE8C-EF8B8226BE5D}" type="parTrans" cxnId="{43090702-9AEA-4621-A708-63FC53C8AC9A}">
      <dgm:prSet/>
      <dgm:spPr/>
      <dgm:t>
        <a:bodyPr/>
        <a:lstStyle/>
        <a:p>
          <a:endParaRPr lang="en-US">
            <a:effectLst>
              <a:outerShdw blurRad="38100" dist="38100" dir="2700000" algn="tl">
                <a:srgbClr val="000000">
                  <a:alpha val="43137"/>
                </a:srgbClr>
              </a:outerShdw>
            </a:effectLst>
          </a:endParaRPr>
        </a:p>
      </dgm:t>
    </dgm:pt>
    <dgm:pt modelId="{526DB30D-4DBF-4A73-934B-2A87EC177CA6}">
      <dgm:prSet phldrT="[Text]"/>
      <dgm:spPr>
        <a:solidFill>
          <a:schemeClr val="bg2">
            <a:lumMod val="50000"/>
            <a:alpha val="80000"/>
          </a:schemeClr>
        </a:solidFill>
        <a:scene3d>
          <a:camera prst="perspectiveRelaxed" fov="0">
            <a:rot lat="600000" lon="600000" rev="21594000"/>
          </a:camera>
          <a:lightRig rig="soft" dir="t"/>
          <a:backdrop>
            <a:anchor x="0" y="0" z="-210000"/>
            <a:norm dx="0" dy="0" dz="914400"/>
            <a:up dx="0" dy="914400" dz="0"/>
          </a:backdrop>
        </a:scene3d>
        <a:sp3d z="241300" extrusionH="152250" contourW="6350" prstMaterial="matte">
          <a:bevelT/>
          <a:bevelB w="165100" prst="coolSlant"/>
          <a:extrusionClr>
            <a:schemeClr val="bg2">
              <a:lumMod val="50000"/>
            </a:schemeClr>
          </a:extrusionClr>
          <a:contourClr>
            <a:schemeClr val="bg2">
              <a:lumMod val="50000"/>
            </a:schemeClr>
          </a:contourClr>
        </a:sp3d>
      </dgm:spPr>
      <dgm:t>
        <a:bodyPr>
          <a:sp3d extrusionH="28000" prstMaterial="matte"/>
        </a:bodyPr>
        <a:lstStyle/>
        <a:p>
          <a:r>
            <a:rPr lang="en-US" dirty="0" smtClean="0">
              <a:effectLst>
                <a:outerShdw blurRad="38100" dist="38100" dir="2700000" algn="tl">
                  <a:srgbClr val="000000">
                    <a:alpha val="43137"/>
                  </a:srgbClr>
                </a:outerShdw>
              </a:effectLst>
            </a:rPr>
            <a:t>Three Base Expectations</a:t>
          </a:r>
          <a:endParaRPr lang="en-US" dirty="0">
            <a:effectLst>
              <a:outerShdw blurRad="38100" dist="38100" dir="2700000" algn="tl">
                <a:srgbClr val="000000">
                  <a:alpha val="43137"/>
                </a:srgbClr>
              </a:outerShdw>
            </a:effectLst>
          </a:endParaRPr>
        </a:p>
      </dgm:t>
    </dgm:pt>
    <dgm:pt modelId="{9373D930-F41B-4AD7-9926-70AFEDC241E9}" type="sibTrans" cxnId="{286FCC5F-651B-4956-8240-003FB63A4748}">
      <dgm:prSet/>
      <dgm:spPr/>
      <dgm:t>
        <a:bodyPr/>
        <a:lstStyle/>
        <a:p>
          <a:endParaRPr lang="en-US">
            <a:effectLst>
              <a:outerShdw blurRad="38100" dist="38100" dir="2700000" algn="tl">
                <a:srgbClr val="000000">
                  <a:alpha val="43137"/>
                </a:srgbClr>
              </a:outerShdw>
            </a:effectLst>
          </a:endParaRPr>
        </a:p>
      </dgm:t>
    </dgm:pt>
    <dgm:pt modelId="{8D228DFC-97D3-491A-AD4B-D50DB2804309}" type="parTrans" cxnId="{286FCC5F-651B-4956-8240-003FB63A4748}">
      <dgm:prSet/>
      <dgm:spPr/>
      <dgm:t>
        <a:bodyPr/>
        <a:lstStyle/>
        <a:p>
          <a:endParaRPr lang="en-US">
            <a:effectLst>
              <a:outerShdw blurRad="38100" dist="38100" dir="2700000" algn="tl">
                <a:srgbClr val="000000">
                  <a:alpha val="43137"/>
                </a:srgbClr>
              </a:outerShdw>
            </a:effectLst>
          </a:endParaRPr>
        </a:p>
      </dgm:t>
    </dgm:pt>
    <dgm:pt modelId="{86B83596-D556-4A71-9219-7D7361AAE97E}" type="pres">
      <dgm:prSet presAssocID="{3859905C-33B7-44F0-B33B-F8DD759897E3}" presName="Name0" presStyleCnt="0">
        <dgm:presLayoutVars>
          <dgm:chPref val="1"/>
          <dgm:dir/>
          <dgm:animOne val="branch"/>
          <dgm:animLvl val="lvl"/>
          <dgm:resizeHandles/>
        </dgm:presLayoutVars>
      </dgm:prSet>
      <dgm:spPr/>
      <dgm:t>
        <a:bodyPr/>
        <a:lstStyle/>
        <a:p>
          <a:endParaRPr lang="en-US"/>
        </a:p>
      </dgm:t>
    </dgm:pt>
    <dgm:pt modelId="{1B53D332-2D6E-4C46-8C98-72FBA4182D3E}" type="pres">
      <dgm:prSet presAssocID="{526DB30D-4DBF-4A73-934B-2A87EC177CA6}" presName="vertOne" presStyleCnt="0"/>
      <dgm:spPr>
        <a:scene3d>
          <a:camera prst="perspectiveRelaxed" fov="0">
            <a:rot lat="600000" lon="600000" rev="21594000"/>
          </a:camera>
          <a:lightRig rig="soft" dir="t"/>
          <a:backdrop>
            <a:anchor x="0" y="0" z="-210000"/>
            <a:norm dx="0" dy="0" dz="914400"/>
            <a:up dx="0" dy="914400" dz="0"/>
          </a:backdrop>
        </a:scene3d>
        <a:sp3d z="241300" extrusionH="76200" contourW="6350">
          <a:bevelT/>
          <a:bevelB w="165100" prst="coolSlant"/>
          <a:extrusionClr>
            <a:schemeClr val="bg2">
              <a:lumMod val="50000"/>
            </a:schemeClr>
          </a:extrusionClr>
          <a:contourClr>
            <a:schemeClr val="bg2">
              <a:lumMod val="50000"/>
            </a:schemeClr>
          </a:contourClr>
        </a:sp3d>
      </dgm:spPr>
    </dgm:pt>
    <dgm:pt modelId="{104630BB-0F37-436E-B31A-F46AB426AE1B}" type="pres">
      <dgm:prSet presAssocID="{526DB30D-4DBF-4A73-934B-2A87EC177CA6}" presName="txOne" presStyleLbl="node0" presStyleIdx="0" presStyleCnt="1" custScaleY="69077">
        <dgm:presLayoutVars>
          <dgm:chPref val="3"/>
        </dgm:presLayoutVars>
      </dgm:prSet>
      <dgm:spPr/>
      <dgm:t>
        <a:bodyPr/>
        <a:lstStyle/>
        <a:p>
          <a:endParaRPr lang="en-US"/>
        </a:p>
      </dgm:t>
    </dgm:pt>
    <dgm:pt modelId="{85924ACF-D83A-43D4-A5CD-097E888DE08A}" type="pres">
      <dgm:prSet presAssocID="{526DB30D-4DBF-4A73-934B-2A87EC177CA6}" presName="parTransOne" presStyleCnt="0"/>
      <dgm:spPr>
        <a:scene3d>
          <a:camera prst="perspectiveRelaxed" fov="0">
            <a:rot lat="600000" lon="600000" rev="21594000"/>
          </a:camera>
          <a:lightRig rig="soft" dir="t"/>
          <a:backdrop>
            <a:anchor x="0" y="0" z="-210000"/>
            <a:norm dx="0" dy="0" dz="914400"/>
            <a:up dx="0" dy="914400" dz="0"/>
          </a:backdrop>
        </a:scene3d>
        <a:sp3d z="241300" extrusionH="76200" contourW="6350">
          <a:bevelT/>
          <a:bevelB w="165100" prst="coolSlant"/>
          <a:extrusionClr>
            <a:schemeClr val="bg2">
              <a:lumMod val="50000"/>
            </a:schemeClr>
          </a:extrusionClr>
          <a:contourClr>
            <a:schemeClr val="bg2">
              <a:lumMod val="50000"/>
            </a:schemeClr>
          </a:contourClr>
        </a:sp3d>
      </dgm:spPr>
    </dgm:pt>
    <dgm:pt modelId="{8D4F7424-06C9-4826-9795-4D3FA56A78EE}" type="pres">
      <dgm:prSet presAssocID="{526DB30D-4DBF-4A73-934B-2A87EC177CA6}" presName="horzOne" presStyleCnt="0"/>
      <dgm:spPr>
        <a:scene3d>
          <a:camera prst="perspectiveRelaxed" fov="0">
            <a:rot lat="600000" lon="600000" rev="21594000"/>
          </a:camera>
          <a:lightRig rig="soft" dir="t"/>
          <a:backdrop>
            <a:anchor x="0" y="0" z="-210000"/>
            <a:norm dx="0" dy="0" dz="914400"/>
            <a:up dx="0" dy="914400" dz="0"/>
          </a:backdrop>
        </a:scene3d>
        <a:sp3d z="241300" extrusionH="76200" contourW="6350">
          <a:bevelT/>
          <a:bevelB w="165100" prst="coolSlant"/>
          <a:extrusionClr>
            <a:schemeClr val="bg2">
              <a:lumMod val="50000"/>
            </a:schemeClr>
          </a:extrusionClr>
          <a:contourClr>
            <a:schemeClr val="bg2">
              <a:lumMod val="50000"/>
            </a:schemeClr>
          </a:contourClr>
        </a:sp3d>
      </dgm:spPr>
    </dgm:pt>
    <dgm:pt modelId="{1EA0A962-494D-4BE9-92E8-D5EBA40DD736}" type="pres">
      <dgm:prSet presAssocID="{662A44C6-A41D-4B50-8510-8E038FE97FCC}" presName="vertTwo" presStyleCnt="0"/>
      <dgm:spPr>
        <a:scene3d>
          <a:camera prst="perspectiveRelaxed" fov="0">
            <a:rot lat="600000" lon="600000" rev="21594000"/>
          </a:camera>
          <a:lightRig rig="soft" dir="t"/>
          <a:backdrop>
            <a:anchor x="0" y="0" z="-210000"/>
            <a:norm dx="0" dy="0" dz="914400"/>
            <a:up dx="0" dy="914400" dz="0"/>
          </a:backdrop>
        </a:scene3d>
        <a:sp3d z="241300" extrusionH="76200" contourW="6350">
          <a:bevelT/>
          <a:bevelB w="165100" prst="coolSlant"/>
          <a:extrusionClr>
            <a:schemeClr val="bg2">
              <a:lumMod val="50000"/>
            </a:schemeClr>
          </a:extrusionClr>
          <a:contourClr>
            <a:schemeClr val="bg2">
              <a:lumMod val="50000"/>
            </a:schemeClr>
          </a:contourClr>
        </a:sp3d>
      </dgm:spPr>
    </dgm:pt>
    <dgm:pt modelId="{0E57A812-56C3-4DF3-9055-BB2A542FB952}" type="pres">
      <dgm:prSet presAssocID="{662A44C6-A41D-4B50-8510-8E038FE97FCC}" presName="txTwo" presStyleLbl="node2" presStyleIdx="0" presStyleCnt="3">
        <dgm:presLayoutVars>
          <dgm:chPref val="3"/>
        </dgm:presLayoutVars>
      </dgm:prSet>
      <dgm:spPr/>
      <dgm:t>
        <a:bodyPr/>
        <a:lstStyle/>
        <a:p>
          <a:endParaRPr lang="en-US"/>
        </a:p>
      </dgm:t>
    </dgm:pt>
    <dgm:pt modelId="{89ED6695-F3E4-43D2-A509-D2CCA1E3A683}" type="pres">
      <dgm:prSet presAssocID="{662A44C6-A41D-4B50-8510-8E038FE97FCC}" presName="horzTwo" presStyleCnt="0"/>
      <dgm:spPr>
        <a:scene3d>
          <a:camera prst="perspectiveRelaxed" fov="0">
            <a:rot lat="600000" lon="600000" rev="21594000"/>
          </a:camera>
          <a:lightRig rig="soft" dir="t"/>
          <a:backdrop>
            <a:anchor x="0" y="0" z="-210000"/>
            <a:norm dx="0" dy="0" dz="914400"/>
            <a:up dx="0" dy="914400" dz="0"/>
          </a:backdrop>
        </a:scene3d>
        <a:sp3d z="241300" extrusionH="76200" contourW="6350">
          <a:bevelT/>
          <a:bevelB w="165100" prst="coolSlant"/>
          <a:extrusionClr>
            <a:schemeClr val="bg2">
              <a:lumMod val="50000"/>
            </a:schemeClr>
          </a:extrusionClr>
          <a:contourClr>
            <a:schemeClr val="bg2">
              <a:lumMod val="50000"/>
            </a:schemeClr>
          </a:contourClr>
        </a:sp3d>
      </dgm:spPr>
    </dgm:pt>
    <dgm:pt modelId="{BB75F322-9FDB-4C63-B788-732F706ADB29}" type="pres">
      <dgm:prSet presAssocID="{900ED948-CE21-4ECF-BFD1-1EC0E1FA4A71}" presName="sibSpaceTwo" presStyleCnt="0"/>
      <dgm:spPr>
        <a:scene3d>
          <a:camera prst="perspectiveRelaxed" fov="0">
            <a:rot lat="600000" lon="600000" rev="21594000"/>
          </a:camera>
          <a:lightRig rig="soft" dir="t"/>
          <a:backdrop>
            <a:anchor x="0" y="0" z="-210000"/>
            <a:norm dx="0" dy="0" dz="914400"/>
            <a:up dx="0" dy="914400" dz="0"/>
          </a:backdrop>
        </a:scene3d>
        <a:sp3d z="241300" extrusionH="76200" contourW="6350">
          <a:bevelT/>
          <a:bevelB w="165100" prst="coolSlant"/>
          <a:extrusionClr>
            <a:schemeClr val="bg2">
              <a:lumMod val="50000"/>
            </a:schemeClr>
          </a:extrusionClr>
          <a:contourClr>
            <a:schemeClr val="bg2">
              <a:lumMod val="50000"/>
            </a:schemeClr>
          </a:contourClr>
        </a:sp3d>
      </dgm:spPr>
    </dgm:pt>
    <dgm:pt modelId="{7D596587-8158-495D-94C2-B532D1AFF8EC}" type="pres">
      <dgm:prSet presAssocID="{01CAE780-3E10-473B-9F99-73BE0092CD15}" presName="vertTwo" presStyleCnt="0"/>
      <dgm:spPr>
        <a:scene3d>
          <a:camera prst="perspectiveRelaxed" fov="0">
            <a:rot lat="600000" lon="600000" rev="21594000"/>
          </a:camera>
          <a:lightRig rig="soft" dir="t"/>
          <a:backdrop>
            <a:anchor x="0" y="0" z="-210000"/>
            <a:norm dx="0" dy="0" dz="914400"/>
            <a:up dx="0" dy="914400" dz="0"/>
          </a:backdrop>
        </a:scene3d>
        <a:sp3d z="241300" extrusionH="76200" contourW="6350">
          <a:bevelT/>
          <a:bevelB w="165100" prst="coolSlant"/>
          <a:extrusionClr>
            <a:schemeClr val="bg2">
              <a:lumMod val="50000"/>
            </a:schemeClr>
          </a:extrusionClr>
          <a:contourClr>
            <a:schemeClr val="bg2">
              <a:lumMod val="50000"/>
            </a:schemeClr>
          </a:contourClr>
        </a:sp3d>
      </dgm:spPr>
    </dgm:pt>
    <dgm:pt modelId="{A6082C07-301F-442F-AB55-3DF3658F4D7A}" type="pres">
      <dgm:prSet presAssocID="{01CAE780-3E10-473B-9F99-73BE0092CD15}" presName="txTwo" presStyleLbl="node2" presStyleIdx="1" presStyleCnt="3">
        <dgm:presLayoutVars>
          <dgm:chPref val="3"/>
        </dgm:presLayoutVars>
      </dgm:prSet>
      <dgm:spPr/>
      <dgm:t>
        <a:bodyPr/>
        <a:lstStyle/>
        <a:p>
          <a:endParaRPr lang="en-US"/>
        </a:p>
      </dgm:t>
    </dgm:pt>
    <dgm:pt modelId="{F3DFFCBD-C630-47D2-B3D7-343C3DF275E1}" type="pres">
      <dgm:prSet presAssocID="{01CAE780-3E10-473B-9F99-73BE0092CD15}" presName="horzTwo" presStyleCnt="0"/>
      <dgm:spPr>
        <a:scene3d>
          <a:camera prst="perspectiveRelaxed" fov="0">
            <a:rot lat="600000" lon="600000" rev="21594000"/>
          </a:camera>
          <a:lightRig rig="soft" dir="t"/>
          <a:backdrop>
            <a:anchor x="0" y="0" z="-210000"/>
            <a:norm dx="0" dy="0" dz="914400"/>
            <a:up dx="0" dy="914400" dz="0"/>
          </a:backdrop>
        </a:scene3d>
        <a:sp3d z="241300" extrusionH="76200" contourW="6350">
          <a:bevelT/>
          <a:bevelB w="165100" prst="coolSlant"/>
          <a:extrusionClr>
            <a:schemeClr val="bg2">
              <a:lumMod val="50000"/>
            </a:schemeClr>
          </a:extrusionClr>
          <a:contourClr>
            <a:schemeClr val="bg2">
              <a:lumMod val="50000"/>
            </a:schemeClr>
          </a:contourClr>
        </a:sp3d>
      </dgm:spPr>
    </dgm:pt>
    <dgm:pt modelId="{808F5787-C700-4D19-AF25-C02CCDCBD2C6}" type="pres">
      <dgm:prSet presAssocID="{3AF73C05-0B16-4C0A-87E3-C80BFEF2385F}" presName="sibSpaceTwo" presStyleCnt="0"/>
      <dgm:spPr>
        <a:scene3d>
          <a:camera prst="perspectiveRelaxed" fov="0">
            <a:rot lat="600000" lon="600000" rev="21594000"/>
          </a:camera>
          <a:lightRig rig="soft" dir="t"/>
          <a:backdrop>
            <a:anchor x="0" y="0" z="-210000"/>
            <a:norm dx="0" dy="0" dz="914400"/>
            <a:up dx="0" dy="914400" dz="0"/>
          </a:backdrop>
        </a:scene3d>
        <a:sp3d z="241300" extrusionH="76200" contourW="6350">
          <a:bevelT/>
          <a:bevelB w="165100" prst="coolSlant"/>
          <a:extrusionClr>
            <a:schemeClr val="bg2">
              <a:lumMod val="50000"/>
            </a:schemeClr>
          </a:extrusionClr>
          <a:contourClr>
            <a:schemeClr val="bg2">
              <a:lumMod val="50000"/>
            </a:schemeClr>
          </a:contourClr>
        </a:sp3d>
      </dgm:spPr>
    </dgm:pt>
    <dgm:pt modelId="{716AB953-FF8C-47F8-9201-9ED01982FC29}" type="pres">
      <dgm:prSet presAssocID="{5DE48FF1-008E-43AC-8529-30580B288DCA}" presName="vertTwo" presStyleCnt="0"/>
      <dgm:spPr>
        <a:scene3d>
          <a:camera prst="perspectiveRelaxed" fov="0">
            <a:rot lat="600000" lon="600000" rev="21594000"/>
          </a:camera>
          <a:lightRig rig="soft" dir="t"/>
          <a:backdrop>
            <a:anchor x="0" y="0" z="-210000"/>
            <a:norm dx="0" dy="0" dz="914400"/>
            <a:up dx="0" dy="914400" dz="0"/>
          </a:backdrop>
        </a:scene3d>
        <a:sp3d z="241300" extrusionH="76200" contourW="6350">
          <a:bevelT/>
          <a:bevelB w="165100" prst="coolSlant"/>
          <a:extrusionClr>
            <a:schemeClr val="bg2">
              <a:lumMod val="50000"/>
            </a:schemeClr>
          </a:extrusionClr>
          <a:contourClr>
            <a:schemeClr val="bg2">
              <a:lumMod val="50000"/>
            </a:schemeClr>
          </a:contourClr>
        </a:sp3d>
      </dgm:spPr>
    </dgm:pt>
    <dgm:pt modelId="{1D84EC74-1642-48D4-A383-E390689A2385}" type="pres">
      <dgm:prSet presAssocID="{5DE48FF1-008E-43AC-8529-30580B288DCA}" presName="txTwo" presStyleLbl="node2" presStyleIdx="2" presStyleCnt="3">
        <dgm:presLayoutVars>
          <dgm:chPref val="3"/>
        </dgm:presLayoutVars>
      </dgm:prSet>
      <dgm:spPr/>
      <dgm:t>
        <a:bodyPr/>
        <a:lstStyle/>
        <a:p>
          <a:endParaRPr lang="en-US"/>
        </a:p>
      </dgm:t>
    </dgm:pt>
    <dgm:pt modelId="{C81F3CE4-8F69-437E-B7D3-A99B4C3C9FEC}" type="pres">
      <dgm:prSet presAssocID="{5DE48FF1-008E-43AC-8529-30580B288DCA}" presName="horzTwo" presStyleCnt="0"/>
      <dgm:spPr>
        <a:scene3d>
          <a:camera prst="perspectiveRelaxed" fov="0">
            <a:rot lat="600000" lon="600000" rev="21594000"/>
          </a:camera>
          <a:lightRig rig="soft" dir="t"/>
          <a:backdrop>
            <a:anchor x="0" y="0" z="-210000"/>
            <a:norm dx="0" dy="0" dz="914400"/>
            <a:up dx="0" dy="914400" dz="0"/>
          </a:backdrop>
        </a:scene3d>
        <a:sp3d z="241300" extrusionH="76200" contourW="6350">
          <a:bevelT/>
          <a:bevelB w="165100" prst="coolSlant"/>
          <a:extrusionClr>
            <a:schemeClr val="bg2">
              <a:lumMod val="50000"/>
            </a:schemeClr>
          </a:extrusionClr>
          <a:contourClr>
            <a:schemeClr val="bg2">
              <a:lumMod val="50000"/>
            </a:schemeClr>
          </a:contourClr>
        </a:sp3d>
      </dgm:spPr>
    </dgm:pt>
  </dgm:ptLst>
  <dgm:cxnLst>
    <dgm:cxn modelId="{068278F2-9595-48D7-AF22-88C40D94FE70}" srcId="{526DB30D-4DBF-4A73-934B-2A87EC177CA6}" destId="{01CAE780-3E10-473B-9F99-73BE0092CD15}" srcOrd="1" destOrd="0" parTransId="{EED0668F-EABA-4D76-A34C-A27D6DA90DC6}" sibTransId="{3AF73C05-0B16-4C0A-87E3-C80BFEF2385F}"/>
    <dgm:cxn modelId="{43090702-9AEA-4621-A708-63FC53C8AC9A}" srcId="{526DB30D-4DBF-4A73-934B-2A87EC177CA6}" destId="{662A44C6-A41D-4B50-8510-8E038FE97FCC}" srcOrd="0" destOrd="0" parTransId="{DE1FAC26-8850-4A2E-AE8C-EF8B8226BE5D}" sibTransId="{900ED948-CE21-4ECF-BFD1-1EC0E1FA4A71}"/>
    <dgm:cxn modelId="{D3A5D2AF-71FA-43DA-B3A1-661379CE05E3}" type="presOf" srcId="{5DE48FF1-008E-43AC-8529-30580B288DCA}" destId="{1D84EC74-1642-48D4-A383-E390689A2385}" srcOrd="0" destOrd="0" presId="urn:microsoft.com/office/officeart/2005/8/layout/hierarchy4"/>
    <dgm:cxn modelId="{6B1F0C32-C430-4802-9492-CB1FBE3907A1}" srcId="{526DB30D-4DBF-4A73-934B-2A87EC177CA6}" destId="{5DE48FF1-008E-43AC-8529-30580B288DCA}" srcOrd="2" destOrd="0" parTransId="{ACC855B5-C4A5-48D4-9D4C-42C562FD1B79}" sibTransId="{F0BB4925-3794-4F74-B398-7A8834D56537}"/>
    <dgm:cxn modelId="{286FCC5F-651B-4956-8240-003FB63A4748}" srcId="{3859905C-33B7-44F0-B33B-F8DD759897E3}" destId="{526DB30D-4DBF-4A73-934B-2A87EC177CA6}" srcOrd="0" destOrd="0" parTransId="{8D228DFC-97D3-491A-AD4B-D50DB2804309}" sibTransId="{9373D930-F41B-4AD7-9926-70AFEDC241E9}"/>
    <dgm:cxn modelId="{8D0E9A78-1D62-49D3-9A9B-C7DA4CFD6440}" type="presOf" srcId="{526DB30D-4DBF-4A73-934B-2A87EC177CA6}" destId="{104630BB-0F37-436E-B31A-F46AB426AE1B}" srcOrd="0" destOrd="0" presId="urn:microsoft.com/office/officeart/2005/8/layout/hierarchy4"/>
    <dgm:cxn modelId="{3A59A905-D196-466F-89A3-F530614B742C}" type="presOf" srcId="{662A44C6-A41D-4B50-8510-8E038FE97FCC}" destId="{0E57A812-56C3-4DF3-9055-BB2A542FB952}" srcOrd="0" destOrd="0" presId="urn:microsoft.com/office/officeart/2005/8/layout/hierarchy4"/>
    <dgm:cxn modelId="{9749562D-4E3A-4E8F-BF78-ACEF71A7C503}" type="presOf" srcId="{01CAE780-3E10-473B-9F99-73BE0092CD15}" destId="{A6082C07-301F-442F-AB55-3DF3658F4D7A}" srcOrd="0" destOrd="0" presId="urn:microsoft.com/office/officeart/2005/8/layout/hierarchy4"/>
    <dgm:cxn modelId="{CBFC08EE-0F45-447F-81A9-DC18B02A3C14}" type="presOf" srcId="{3859905C-33B7-44F0-B33B-F8DD759897E3}" destId="{86B83596-D556-4A71-9219-7D7361AAE97E}" srcOrd="0" destOrd="0" presId="urn:microsoft.com/office/officeart/2005/8/layout/hierarchy4"/>
    <dgm:cxn modelId="{EB2DE048-4F55-429D-A169-98731C17ED06}" type="presParOf" srcId="{86B83596-D556-4A71-9219-7D7361AAE97E}" destId="{1B53D332-2D6E-4C46-8C98-72FBA4182D3E}" srcOrd="0" destOrd="0" presId="urn:microsoft.com/office/officeart/2005/8/layout/hierarchy4"/>
    <dgm:cxn modelId="{F337138F-6E6B-491C-87EC-DE15D2CCCE00}" type="presParOf" srcId="{1B53D332-2D6E-4C46-8C98-72FBA4182D3E}" destId="{104630BB-0F37-436E-B31A-F46AB426AE1B}" srcOrd="0" destOrd="0" presId="urn:microsoft.com/office/officeart/2005/8/layout/hierarchy4"/>
    <dgm:cxn modelId="{D931F36E-7226-4CB8-B1CC-B2751C6F0B53}" type="presParOf" srcId="{1B53D332-2D6E-4C46-8C98-72FBA4182D3E}" destId="{85924ACF-D83A-43D4-A5CD-097E888DE08A}" srcOrd="1" destOrd="0" presId="urn:microsoft.com/office/officeart/2005/8/layout/hierarchy4"/>
    <dgm:cxn modelId="{5FDCA4F1-E74A-467C-8321-12A590A0FE9A}" type="presParOf" srcId="{1B53D332-2D6E-4C46-8C98-72FBA4182D3E}" destId="{8D4F7424-06C9-4826-9795-4D3FA56A78EE}" srcOrd="2" destOrd="0" presId="urn:microsoft.com/office/officeart/2005/8/layout/hierarchy4"/>
    <dgm:cxn modelId="{B1401786-3696-4C7A-AFB6-A3D4C2AA365C}" type="presParOf" srcId="{8D4F7424-06C9-4826-9795-4D3FA56A78EE}" destId="{1EA0A962-494D-4BE9-92E8-D5EBA40DD736}" srcOrd="0" destOrd="0" presId="urn:microsoft.com/office/officeart/2005/8/layout/hierarchy4"/>
    <dgm:cxn modelId="{BEBFE24C-CF0B-4B02-84DE-FA17E24E69DB}" type="presParOf" srcId="{1EA0A962-494D-4BE9-92E8-D5EBA40DD736}" destId="{0E57A812-56C3-4DF3-9055-BB2A542FB952}" srcOrd="0" destOrd="0" presId="urn:microsoft.com/office/officeart/2005/8/layout/hierarchy4"/>
    <dgm:cxn modelId="{EA4993AE-1A61-4DE5-8116-DA5B50A1BAEE}" type="presParOf" srcId="{1EA0A962-494D-4BE9-92E8-D5EBA40DD736}" destId="{89ED6695-F3E4-43D2-A509-D2CCA1E3A683}" srcOrd="1" destOrd="0" presId="urn:microsoft.com/office/officeart/2005/8/layout/hierarchy4"/>
    <dgm:cxn modelId="{0B32551F-6189-4A60-B560-639C31D2CD44}" type="presParOf" srcId="{8D4F7424-06C9-4826-9795-4D3FA56A78EE}" destId="{BB75F322-9FDB-4C63-B788-732F706ADB29}" srcOrd="1" destOrd="0" presId="urn:microsoft.com/office/officeart/2005/8/layout/hierarchy4"/>
    <dgm:cxn modelId="{AC8EABF8-ACA7-4886-990F-8EC2C6CAC209}" type="presParOf" srcId="{8D4F7424-06C9-4826-9795-4D3FA56A78EE}" destId="{7D596587-8158-495D-94C2-B532D1AFF8EC}" srcOrd="2" destOrd="0" presId="urn:microsoft.com/office/officeart/2005/8/layout/hierarchy4"/>
    <dgm:cxn modelId="{36E12B14-949A-4854-823B-33DCC4331751}" type="presParOf" srcId="{7D596587-8158-495D-94C2-B532D1AFF8EC}" destId="{A6082C07-301F-442F-AB55-3DF3658F4D7A}" srcOrd="0" destOrd="0" presId="urn:microsoft.com/office/officeart/2005/8/layout/hierarchy4"/>
    <dgm:cxn modelId="{930E3081-B95E-412B-9A6B-A07AEF7F8647}" type="presParOf" srcId="{7D596587-8158-495D-94C2-B532D1AFF8EC}" destId="{F3DFFCBD-C630-47D2-B3D7-343C3DF275E1}" srcOrd="1" destOrd="0" presId="urn:microsoft.com/office/officeart/2005/8/layout/hierarchy4"/>
    <dgm:cxn modelId="{B6B4787B-6FAC-4E9C-92DA-6ABFD4B82CCC}" type="presParOf" srcId="{8D4F7424-06C9-4826-9795-4D3FA56A78EE}" destId="{808F5787-C700-4D19-AF25-C02CCDCBD2C6}" srcOrd="3" destOrd="0" presId="urn:microsoft.com/office/officeart/2005/8/layout/hierarchy4"/>
    <dgm:cxn modelId="{50D5BEEA-2E41-4573-85D6-5205B7C6F0FB}" type="presParOf" srcId="{8D4F7424-06C9-4826-9795-4D3FA56A78EE}" destId="{716AB953-FF8C-47F8-9201-9ED01982FC29}" srcOrd="4" destOrd="0" presId="urn:microsoft.com/office/officeart/2005/8/layout/hierarchy4"/>
    <dgm:cxn modelId="{588B666A-2091-44A2-A71C-FD89A5EE76AC}" type="presParOf" srcId="{716AB953-FF8C-47F8-9201-9ED01982FC29}" destId="{1D84EC74-1642-48D4-A383-E390689A2385}" srcOrd="0" destOrd="0" presId="urn:microsoft.com/office/officeart/2005/8/layout/hierarchy4"/>
    <dgm:cxn modelId="{BF6F7B70-C214-430E-9EDA-2F1EAE819AA6}" type="presParOf" srcId="{716AB953-FF8C-47F8-9201-9ED01982FC29}" destId="{C81F3CE4-8F69-437E-B7D3-A99B4C3C9FEC}" srcOrd="1" destOrd="0" presId="urn:microsoft.com/office/officeart/2005/8/layout/hierarchy4"/>
  </dgm:cxnLst>
  <dgm:bg>
    <a:solidFill>
      <a:schemeClr val="bg2">
        <a:lumMod val="75000"/>
        <a:alpha val="54000"/>
      </a:schemeClr>
    </a:solidFill>
    <a:effectLst>
      <a:outerShdw blurRad="635000" dist="50800" dir="5400000" sx="92000" sy="92000" algn="ctr" rotWithShape="0">
        <a:srgbClr val="000000">
          <a:alpha val="14000"/>
        </a:srgbClr>
      </a:outerShdw>
    </a:effectLst>
  </dgm:bg>
  <dgm:whole>
    <a:ln>
      <a:noFill/>
      <a:prstDash val="solid"/>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F476F-B524-4344-BA7B-9B3D3D5411B6}">
      <dsp:nvSpPr>
        <dsp:cNvPr id="0" name=""/>
        <dsp:cNvSpPr/>
      </dsp:nvSpPr>
      <dsp:spPr>
        <a:xfrm>
          <a:off x="2612571" y="0"/>
          <a:ext cx="870857" cy="551542"/>
        </a:xfrm>
        <a:prstGeom prst="trapezoid">
          <a:avLst>
            <a:gd name="adj" fmla="val 78947"/>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b="1" kern="1200" smtClean="0"/>
        </a:p>
        <a:p>
          <a:pPr lvl="0" algn="ctr" defTabSz="444500">
            <a:lnSpc>
              <a:spcPct val="90000"/>
            </a:lnSpc>
            <a:spcBef>
              <a:spcPct val="0"/>
            </a:spcBef>
            <a:spcAft>
              <a:spcPct val="35000"/>
            </a:spcAft>
          </a:pPr>
          <a:endParaRPr lang="en-US" sz="1000" b="1" kern="1200" smtClean="0"/>
        </a:p>
        <a:p>
          <a:pPr lvl="0" algn="ctr" defTabSz="444500">
            <a:lnSpc>
              <a:spcPct val="90000"/>
            </a:lnSpc>
            <a:spcBef>
              <a:spcPct val="0"/>
            </a:spcBef>
            <a:spcAft>
              <a:spcPct val="35000"/>
            </a:spcAft>
          </a:pPr>
          <a:r>
            <a:rPr lang="en-US" sz="1000" b="1" kern="1200" smtClean="0"/>
            <a:t>Inspiration</a:t>
          </a:r>
          <a:endParaRPr lang="en-US" sz="1000" b="1" kern="1200" dirty="0"/>
        </a:p>
      </dsp:txBody>
      <dsp:txXfrm>
        <a:off x="2612571" y="0"/>
        <a:ext cx="870857" cy="551542"/>
      </dsp:txXfrm>
    </dsp:sp>
    <dsp:sp modelId="{CD35D8E0-83F9-4C7D-BA1C-0094F833AF3E}">
      <dsp:nvSpPr>
        <dsp:cNvPr id="0" name=""/>
        <dsp:cNvSpPr/>
      </dsp:nvSpPr>
      <dsp:spPr>
        <a:xfrm>
          <a:off x="2177142" y="551542"/>
          <a:ext cx="1741714" cy="551542"/>
        </a:xfrm>
        <a:prstGeom prst="trapezoid">
          <a:avLst>
            <a:gd name="adj" fmla="val 78947"/>
          </a:avLst>
        </a:prstGeom>
        <a:gradFill rotWithShape="0">
          <a:gsLst>
            <a:gs pos="0">
              <a:schemeClr val="accent3">
                <a:shade val="50000"/>
                <a:hueOff val="76444"/>
                <a:satOff val="-1220"/>
                <a:lumOff val="11745"/>
                <a:alphaOff val="0"/>
                <a:tint val="100000"/>
                <a:shade val="100000"/>
                <a:satMod val="130000"/>
              </a:schemeClr>
            </a:gs>
            <a:gs pos="100000">
              <a:schemeClr val="accent3">
                <a:shade val="50000"/>
                <a:hueOff val="76444"/>
                <a:satOff val="-1220"/>
                <a:lumOff val="11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smtClean="0"/>
            <a:t>Commitment</a:t>
          </a:r>
          <a:endParaRPr lang="en-US" sz="1000" b="1" kern="1200" dirty="0"/>
        </a:p>
      </dsp:txBody>
      <dsp:txXfrm>
        <a:off x="2481942" y="551542"/>
        <a:ext cx="1132114" cy="551542"/>
      </dsp:txXfrm>
    </dsp:sp>
    <dsp:sp modelId="{B86CB136-019E-4286-B897-D5604E9A04FB}">
      <dsp:nvSpPr>
        <dsp:cNvPr id="0" name=""/>
        <dsp:cNvSpPr/>
      </dsp:nvSpPr>
      <dsp:spPr>
        <a:xfrm>
          <a:off x="1741714" y="1103085"/>
          <a:ext cx="2612571" cy="551542"/>
        </a:xfrm>
        <a:prstGeom prst="trapezoid">
          <a:avLst>
            <a:gd name="adj" fmla="val 78947"/>
          </a:avLst>
        </a:prstGeom>
        <a:gradFill rotWithShape="0">
          <a:gsLst>
            <a:gs pos="0">
              <a:schemeClr val="accent3">
                <a:shade val="50000"/>
                <a:hueOff val="152889"/>
                <a:satOff val="-2439"/>
                <a:lumOff val="23490"/>
                <a:alphaOff val="0"/>
                <a:tint val="100000"/>
                <a:shade val="100000"/>
                <a:satMod val="130000"/>
              </a:schemeClr>
            </a:gs>
            <a:gs pos="100000">
              <a:schemeClr val="accent3">
                <a:shade val="50000"/>
                <a:hueOff val="152889"/>
                <a:satOff val="-2439"/>
                <a:lumOff val="2349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smtClean="0"/>
            <a:t>Empowerment</a:t>
          </a:r>
          <a:endParaRPr lang="en-US" sz="1000" b="1" kern="1200" dirty="0"/>
        </a:p>
      </dsp:txBody>
      <dsp:txXfrm>
        <a:off x="2198914" y="1103085"/>
        <a:ext cx="1698171" cy="551542"/>
      </dsp:txXfrm>
    </dsp:sp>
    <dsp:sp modelId="{DF59CA11-C6ED-4003-8F82-1F43F3695BBF}">
      <dsp:nvSpPr>
        <dsp:cNvPr id="0" name=""/>
        <dsp:cNvSpPr/>
      </dsp:nvSpPr>
      <dsp:spPr>
        <a:xfrm>
          <a:off x="1306285" y="1654628"/>
          <a:ext cx="3483428" cy="551542"/>
        </a:xfrm>
        <a:prstGeom prst="trapezoid">
          <a:avLst>
            <a:gd name="adj" fmla="val 78947"/>
          </a:avLst>
        </a:prstGeom>
        <a:gradFill rotWithShape="0">
          <a:gsLst>
            <a:gs pos="0">
              <a:schemeClr val="accent3">
                <a:shade val="50000"/>
                <a:hueOff val="229333"/>
                <a:satOff val="-3659"/>
                <a:lumOff val="35235"/>
                <a:alphaOff val="0"/>
                <a:tint val="100000"/>
                <a:shade val="100000"/>
                <a:satMod val="130000"/>
              </a:schemeClr>
            </a:gs>
            <a:gs pos="100000">
              <a:schemeClr val="accent3">
                <a:shade val="50000"/>
                <a:hueOff val="229333"/>
                <a:satOff val="-3659"/>
                <a:lumOff val="3523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smtClean="0"/>
            <a:t>Development</a:t>
          </a:r>
          <a:br>
            <a:rPr lang="en-US" sz="1000" b="1" kern="1200" smtClean="0"/>
          </a:br>
          <a:r>
            <a:rPr lang="en-US" sz="1000" b="1" kern="1200" smtClean="0"/>
            <a:t>(Expertise</a:t>
          </a:r>
          <a:endParaRPr lang="en-US" sz="1000" b="1" kern="1200" dirty="0"/>
        </a:p>
      </dsp:txBody>
      <dsp:txXfrm>
        <a:off x="1915885" y="1654628"/>
        <a:ext cx="2264228" cy="551542"/>
      </dsp:txXfrm>
    </dsp:sp>
    <dsp:sp modelId="{059CC72A-3C8C-4513-ABFD-FAB7453F9FB5}">
      <dsp:nvSpPr>
        <dsp:cNvPr id="0" name=""/>
        <dsp:cNvSpPr/>
      </dsp:nvSpPr>
      <dsp:spPr>
        <a:xfrm>
          <a:off x="870857" y="2206171"/>
          <a:ext cx="4354285" cy="551542"/>
        </a:xfrm>
        <a:prstGeom prst="trapezoid">
          <a:avLst>
            <a:gd name="adj" fmla="val 78947"/>
          </a:avLst>
        </a:prstGeom>
        <a:gradFill rotWithShape="0">
          <a:gsLst>
            <a:gs pos="0">
              <a:schemeClr val="accent3">
                <a:shade val="50000"/>
                <a:hueOff val="229333"/>
                <a:satOff val="-3659"/>
                <a:lumOff val="35235"/>
                <a:alphaOff val="0"/>
                <a:tint val="100000"/>
                <a:shade val="100000"/>
                <a:satMod val="130000"/>
              </a:schemeClr>
            </a:gs>
            <a:gs pos="100000">
              <a:schemeClr val="accent3">
                <a:shade val="50000"/>
                <a:hueOff val="229333"/>
                <a:satOff val="-3659"/>
                <a:lumOff val="3523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smtClean="0"/>
            <a:t>Respect</a:t>
          </a:r>
          <a:endParaRPr lang="en-US" sz="1000" b="1" kern="1200" dirty="0"/>
        </a:p>
      </dsp:txBody>
      <dsp:txXfrm>
        <a:off x="1632857" y="2206171"/>
        <a:ext cx="2830285" cy="551542"/>
      </dsp:txXfrm>
    </dsp:sp>
    <dsp:sp modelId="{0721A121-CCCE-4EA7-AD18-12A15005D2B0}">
      <dsp:nvSpPr>
        <dsp:cNvPr id="0" name=""/>
        <dsp:cNvSpPr/>
      </dsp:nvSpPr>
      <dsp:spPr>
        <a:xfrm>
          <a:off x="435428" y="2757714"/>
          <a:ext cx="5225142" cy="551542"/>
        </a:xfrm>
        <a:prstGeom prst="trapezoid">
          <a:avLst>
            <a:gd name="adj" fmla="val 78947"/>
          </a:avLst>
        </a:prstGeom>
        <a:gradFill rotWithShape="0">
          <a:gsLst>
            <a:gs pos="0">
              <a:schemeClr val="accent3">
                <a:shade val="50000"/>
                <a:hueOff val="152889"/>
                <a:satOff val="-2439"/>
                <a:lumOff val="23490"/>
                <a:alphaOff val="0"/>
                <a:tint val="100000"/>
                <a:shade val="100000"/>
                <a:satMod val="130000"/>
              </a:schemeClr>
            </a:gs>
            <a:gs pos="100000">
              <a:schemeClr val="accent3">
                <a:shade val="50000"/>
                <a:hueOff val="152889"/>
                <a:satOff val="-2439"/>
                <a:lumOff val="2349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smtClean="0"/>
            <a:t>Trust</a:t>
          </a:r>
          <a:endParaRPr lang="en-US" sz="1000" b="1" kern="1200" dirty="0"/>
        </a:p>
      </dsp:txBody>
      <dsp:txXfrm>
        <a:off x="1349828" y="2757714"/>
        <a:ext cx="3396342" cy="551542"/>
      </dsp:txXfrm>
    </dsp:sp>
    <dsp:sp modelId="{0A4FE7DB-F7E7-4982-A7D1-073232DB2CB8}">
      <dsp:nvSpPr>
        <dsp:cNvPr id="0" name=""/>
        <dsp:cNvSpPr/>
      </dsp:nvSpPr>
      <dsp:spPr>
        <a:xfrm>
          <a:off x="0" y="3309257"/>
          <a:ext cx="6096000" cy="551542"/>
        </a:xfrm>
        <a:prstGeom prst="trapezoid">
          <a:avLst>
            <a:gd name="adj" fmla="val 78947"/>
          </a:avLst>
        </a:prstGeom>
        <a:gradFill rotWithShape="0">
          <a:gsLst>
            <a:gs pos="0">
              <a:schemeClr val="accent3">
                <a:shade val="50000"/>
                <a:hueOff val="76444"/>
                <a:satOff val="-1220"/>
                <a:lumOff val="11745"/>
                <a:alphaOff val="0"/>
                <a:tint val="100000"/>
                <a:shade val="100000"/>
                <a:satMod val="130000"/>
              </a:schemeClr>
            </a:gs>
            <a:gs pos="100000">
              <a:schemeClr val="accent3">
                <a:shade val="50000"/>
                <a:hueOff val="76444"/>
                <a:satOff val="-1220"/>
                <a:lumOff val="11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smtClean="0"/>
            <a:t>Core Values</a:t>
          </a:r>
          <a:endParaRPr lang="en-US" sz="1000" b="1" kern="1200" dirty="0"/>
        </a:p>
      </dsp:txBody>
      <dsp:txXfrm>
        <a:off x="1066799" y="3309257"/>
        <a:ext cx="3962400" cy="551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630BB-0F37-436E-B31A-F46AB426AE1B}">
      <dsp:nvSpPr>
        <dsp:cNvPr id="0" name=""/>
        <dsp:cNvSpPr/>
      </dsp:nvSpPr>
      <dsp:spPr>
        <a:xfrm>
          <a:off x="739" y="260"/>
          <a:ext cx="2055921" cy="409476"/>
        </a:xfrm>
        <a:prstGeom prst="roundRect">
          <a:avLst>
            <a:gd name="adj" fmla="val 10000"/>
          </a:avLst>
        </a:prstGeom>
        <a:solidFill>
          <a:schemeClr val="bg2">
            <a:lumMod val="50000"/>
            <a:alpha val="80000"/>
          </a:schemeClr>
        </a:solidFill>
        <a:ln>
          <a:noFill/>
        </a:ln>
        <a:effectLst>
          <a:outerShdw blurRad="40000" dist="23000" dir="5400000" rotWithShape="0">
            <a:srgbClr val="000000">
              <a:alpha val="35000"/>
            </a:srgbClr>
          </a:outerShdw>
        </a:effectLst>
        <a:scene3d>
          <a:camera prst="perspectiveRelaxed" fov="0">
            <a:rot lat="600000" lon="600000" rev="21594000"/>
          </a:camera>
          <a:lightRig rig="soft" dir="t"/>
          <a:backdrop>
            <a:anchor x="0" y="0" z="-210000"/>
            <a:norm dx="0" dy="0" dz="914400"/>
            <a:up dx="0" dy="914400" dz="0"/>
          </a:backdrop>
        </a:scene3d>
        <a:sp3d z="241300" extrusionH="152250" contourW="6350" prstMaterial="matte">
          <a:bevelT/>
          <a:bevelB w="165100" prst="coolSlant"/>
          <a:extrusionClr>
            <a:schemeClr val="bg2">
              <a:lumMod val="50000"/>
            </a:schemeClr>
          </a:extrusionClr>
          <a:contourClr>
            <a:schemeClr val="bg2">
              <a:lumMod val="50000"/>
            </a:schemeClr>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extrusionH="28000" prstMaterial="matte"/>
        </a:bodyPr>
        <a:lstStyle/>
        <a:p>
          <a:pPr lvl="0" algn="ctr" defTabSz="577850">
            <a:lnSpc>
              <a:spcPct val="90000"/>
            </a:lnSpc>
            <a:spcBef>
              <a:spcPct val="0"/>
            </a:spcBef>
            <a:spcAft>
              <a:spcPct val="35000"/>
            </a:spcAft>
          </a:pPr>
          <a:r>
            <a:rPr lang="en-US" sz="1300" kern="1200" dirty="0" smtClean="0">
              <a:effectLst>
                <a:outerShdw blurRad="38100" dist="38100" dir="2700000" algn="tl">
                  <a:srgbClr val="000000">
                    <a:alpha val="43137"/>
                  </a:srgbClr>
                </a:outerShdw>
              </a:effectLst>
            </a:rPr>
            <a:t>Three Base Expectations</a:t>
          </a:r>
          <a:endParaRPr lang="en-US" sz="1300" kern="1200" dirty="0">
            <a:effectLst>
              <a:outerShdw blurRad="38100" dist="38100" dir="2700000" algn="tl">
                <a:srgbClr val="000000">
                  <a:alpha val="43137"/>
                </a:srgbClr>
              </a:outerShdw>
            </a:effectLst>
          </a:endParaRPr>
        </a:p>
      </dsp:txBody>
      <dsp:txXfrm>
        <a:off x="12732" y="12253"/>
        <a:ext cx="2031935" cy="385490"/>
      </dsp:txXfrm>
    </dsp:sp>
    <dsp:sp modelId="{0E57A812-56C3-4DF3-9055-BB2A542FB952}">
      <dsp:nvSpPr>
        <dsp:cNvPr id="0" name=""/>
        <dsp:cNvSpPr/>
      </dsp:nvSpPr>
      <dsp:spPr>
        <a:xfrm>
          <a:off x="739" y="473757"/>
          <a:ext cx="648965" cy="592782"/>
        </a:xfrm>
        <a:prstGeom prst="roundRect">
          <a:avLst>
            <a:gd name="adj" fmla="val 10000"/>
          </a:avLst>
        </a:prstGeom>
        <a:solidFill>
          <a:schemeClr val="bg2">
            <a:lumMod val="50000"/>
            <a:alpha val="70000"/>
          </a:schemeClr>
        </a:solidFill>
        <a:ln>
          <a:noFill/>
        </a:ln>
        <a:effectLst>
          <a:outerShdw blurRad="40000" dist="23000" dir="5400000" rotWithShape="0">
            <a:srgbClr val="000000">
              <a:alpha val="35000"/>
            </a:srgbClr>
          </a:outerShdw>
        </a:effectLst>
        <a:scene3d>
          <a:camera prst="perspectiveRelaxed" fov="0">
            <a:rot lat="600000" lon="600000" rev="21594000"/>
          </a:camera>
          <a:lightRig rig="soft" dir="t"/>
          <a:backdrop>
            <a:anchor x="0" y="0" z="-210000"/>
            <a:norm dx="0" dy="0" dz="914400"/>
            <a:up dx="0" dy="914400" dz="0"/>
          </a:backdrop>
        </a:scene3d>
        <a:sp3d z="241300" extrusionH="152250" contourW="6350" prstMaterial="matte">
          <a:bevelT/>
          <a:bevelB w="165100" prst="coolSlant"/>
          <a:extrusionClr>
            <a:schemeClr val="bg2">
              <a:lumMod val="50000"/>
            </a:schemeClr>
          </a:extrusionClr>
          <a:contourClr>
            <a:schemeClr val="bg2">
              <a:lumMod val="50000"/>
            </a:schemeClr>
          </a:contourClr>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400050">
            <a:lnSpc>
              <a:spcPct val="90000"/>
            </a:lnSpc>
            <a:spcBef>
              <a:spcPct val="0"/>
            </a:spcBef>
            <a:spcAft>
              <a:spcPct val="35000"/>
            </a:spcAft>
          </a:pPr>
          <a:r>
            <a:rPr lang="en-US" sz="900" kern="1200" dirty="0" smtClean="0">
              <a:effectLst>
                <a:outerShdw blurRad="38100" dist="38100" dir="2700000" algn="tl">
                  <a:srgbClr val="000000">
                    <a:alpha val="43137"/>
                  </a:srgbClr>
                </a:outerShdw>
              </a:effectLst>
            </a:rPr>
            <a:t>Integrity</a:t>
          </a:r>
          <a:endParaRPr lang="en-US" sz="900" kern="1200" dirty="0">
            <a:effectLst>
              <a:outerShdw blurRad="38100" dist="38100" dir="2700000" algn="tl">
                <a:srgbClr val="000000">
                  <a:alpha val="43137"/>
                </a:srgbClr>
              </a:outerShdw>
            </a:effectLst>
          </a:endParaRPr>
        </a:p>
      </dsp:txBody>
      <dsp:txXfrm>
        <a:off x="18101" y="491119"/>
        <a:ext cx="614241" cy="558058"/>
      </dsp:txXfrm>
    </dsp:sp>
    <dsp:sp modelId="{A6082C07-301F-442F-AB55-3DF3658F4D7A}">
      <dsp:nvSpPr>
        <dsp:cNvPr id="0" name=""/>
        <dsp:cNvSpPr/>
      </dsp:nvSpPr>
      <dsp:spPr>
        <a:xfrm>
          <a:off x="704217" y="473757"/>
          <a:ext cx="648965" cy="592782"/>
        </a:xfrm>
        <a:prstGeom prst="roundRect">
          <a:avLst>
            <a:gd name="adj" fmla="val 10000"/>
          </a:avLst>
        </a:prstGeom>
        <a:solidFill>
          <a:schemeClr val="bg2">
            <a:lumMod val="50000"/>
            <a:alpha val="70000"/>
          </a:schemeClr>
        </a:solidFill>
        <a:ln>
          <a:noFill/>
        </a:ln>
        <a:effectLst>
          <a:outerShdw blurRad="40000" dist="23000" dir="5400000" rotWithShape="0">
            <a:srgbClr val="000000">
              <a:alpha val="35000"/>
            </a:srgbClr>
          </a:outerShdw>
        </a:effectLst>
        <a:scene3d>
          <a:camera prst="perspectiveRelaxed" fov="0">
            <a:rot lat="600000" lon="600000" rev="21594000"/>
          </a:camera>
          <a:lightRig rig="soft" dir="t"/>
          <a:backdrop>
            <a:anchor x="0" y="0" z="-210000"/>
            <a:norm dx="0" dy="0" dz="914400"/>
            <a:up dx="0" dy="914400" dz="0"/>
          </a:backdrop>
        </a:scene3d>
        <a:sp3d z="241300" extrusionH="152250" contourW="6350" prstMaterial="matte">
          <a:bevelT/>
          <a:bevelB w="165100" prst="coolSlant"/>
          <a:extrusionClr>
            <a:schemeClr val="bg2">
              <a:lumMod val="50000"/>
            </a:schemeClr>
          </a:extrusionClr>
          <a:contourClr>
            <a:schemeClr val="bg2">
              <a:lumMod val="50000"/>
            </a:schemeClr>
          </a:contourClr>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400050">
            <a:lnSpc>
              <a:spcPct val="90000"/>
            </a:lnSpc>
            <a:spcBef>
              <a:spcPct val="0"/>
            </a:spcBef>
            <a:spcAft>
              <a:spcPct val="35000"/>
            </a:spcAft>
          </a:pPr>
          <a:r>
            <a:rPr lang="en-US" sz="900" kern="1200" dirty="0" smtClean="0">
              <a:effectLst>
                <a:outerShdw blurRad="38100" dist="38100" dir="2700000" algn="tl">
                  <a:srgbClr val="000000">
                    <a:alpha val="43137"/>
                  </a:srgbClr>
                </a:outerShdw>
              </a:effectLst>
            </a:rPr>
            <a:t>Individual Expertise</a:t>
          </a:r>
          <a:endParaRPr lang="en-US" sz="900" kern="1200" dirty="0">
            <a:effectLst>
              <a:outerShdw blurRad="38100" dist="38100" dir="2700000" algn="tl">
                <a:srgbClr val="000000">
                  <a:alpha val="43137"/>
                </a:srgbClr>
              </a:outerShdw>
            </a:effectLst>
          </a:endParaRPr>
        </a:p>
      </dsp:txBody>
      <dsp:txXfrm>
        <a:off x="721579" y="491119"/>
        <a:ext cx="614241" cy="558058"/>
      </dsp:txXfrm>
    </dsp:sp>
    <dsp:sp modelId="{1D84EC74-1642-48D4-A383-E390689A2385}">
      <dsp:nvSpPr>
        <dsp:cNvPr id="0" name=""/>
        <dsp:cNvSpPr/>
      </dsp:nvSpPr>
      <dsp:spPr>
        <a:xfrm>
          <a:off x="1407695" y="473757"/>
          <a:ext cx="648965" cy="592782"/>
        </a:xfrm>
        <a:prstGeom prst="roundRect">
          <a:avLst>
            <a:gd name="adj" fmla="val 10000"/>
          </a:avLst>
        </a:prstGeom>
        <a:solidFill>
          <a:schemeClr val="bg2">
            <a:lumMod val="50000"/>
            <a:alpha val="70000"/>
          </a:schemeClr>
        </a:solidFill>
        <a:ln>
          <a:noFill/>
        </a:ln>
        <a:effectLst>
          <a:outerShdw blurRad="40000" dist="23000" dir="5400000" rotWithShape="0">
            <a:srgbClr val="000000">
              <a:alpha val="35000"/>
            </a:srgbClr>
          </a:outerShdw>
        </a:effectLst>
        <a:scene3d>
          <a:camera prst="perspectiveRelaxed" fov="0">
            <a:rot lat="600000" lon="600000" rev="21594000"/>
          </a:camera>
          <a:lightRig rig="soft" dir="t"/>
          <a:backdrop>
            <a:anchor x="0" y="0" z="-210000"/>
            <a:norm dx="0" dy="0" dz="914400"/>
            <a:up dx="0" dy="914400" dz="0"/>
          </a:backdrop>
        </a:scene3d>
        <a:sp3d z="241300" extrusionH="152250" contourW="6350" prstMaterial="matte">
          <a:bevelT/>
          <a:bevelB w="165100" prst="coolSlant"/>
          <a:extrusionClr>
            <a:schemeClr val="bg2">
              <a:lumMod val="50000"/>
            </a:schemeClr>
          </a:extrusionClr>
          <a:contourClr>
            <a:schemeClr val="bg2">
              <a:lumMod val="50000"/>
            </a:schemeClr>
          </a:contourClr>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400050">
            <a:lnSpc>
              <a:spcPct val="90000"/>
            </a:lnSpc>
            <a:spcBef>
              <a:spcPct val="0"/>
            </a:spcBef>
            <a:spcAft>
              <a:spcPct val="35000"/>
            </a:spcAft>
          </a:pPr>
          <a:r>
            <a:rPr lang="en-US" sz="900" kern="1200" dirty="0" smtClean="0">
              <a:effectLst>
                <a:outerShdw blurRad="38100" dist="38100" dir="2700000" algn="tl">
                  <a:srgbClr val="000000">
                    <a:alpha val="43137"/>
                  </a:srgbClr>
                </a:outerShdw>
              </a:effectLst>
            </a:rPr>
            <a:t>Team Above Self</a:t>
          </a:r>
          <a:endParaRPr lang="en-US" sz="900" kern="1200" dirty="0">
            <a:effectLst>
              <a:outerShdw blurRad="38100" dist="38100" dir="2700000" algn="tl">
                <a:srgbClr val="000000">
                  <a:alpha val="43137"/>
                </a:srgbClr>
              </a:outerShdw>
            </a:effectLst>
          </a:endParaRPr>
        </a:p>
      </dsp:txBody>
      <dsp:txXfrm>
        <a:off x="1425057" y="491119"/>
        <a:ext cx="614241" cy="5580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589" cy="479897"/>
          </a:xfrm>
          <a:prstGeom prst="rect">
            <a:avLst/>
          </a:prstGeom>
        </p:spPr>
        <p:txBody>
          <a:bodyPr vert="horz" lIns="96655" tIns="48328" rIns="96655" bIns="48328" rtlCol="0"/>
          <a:lstStyle>
            <a:lvl1pPr algn="l">
              <a:defRPr sz="1200" smtClean="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143957" y="0"/>
            <a:ext cx="3169589" cy="479897"/>
          </a:xfrm>
          <a:prstGeom prst="rect">
            <a:avLst/>
          </a:prstGeom>
        </p:spPr>
        <p:txBody>
          <a:bodyPr vert="horz" lIns="96655" tIns="48328" rIns="96655" bIns="48328" rtlCol="0"/>
          <a:lstStyle>
            <a:lvl1pPr algn="r">
              <a:defRPr sz="1200" smtClean="0">
                <a:latin typeface="Arial" charset="0"/>
                <a:cs typeface="Arial" charset="0"/>
              </a:defRPr>
            </a:lvl1pPr>
          </a:lstStyle>
          <a:p>
            <a:pPr>
              <a:defRPr/>
            </a:pPr>
            <a:fld id="{CD6BB565-53C5-4722-A8CC-6194E5D4C4E9}" type="datetimeFigureOut">
              <a:rPr lang="en-US"/>
              <a:pPr>
                <a:defRPr/>
              </a:pPr>
              <a:t>4/8/2013</a:t>
            </a:fld>
            <a:endParaRPr lang="en-US"/>
          </a:p>
        </p:txBody>
      </p:sp>
      <p:sp>
        <p:nvSpPr>
          <p:cNvPr id="4" name="Footer Placeholder 3"/>
          <p:cNvSpPr>
            <a:spLocks noGrp="1"/>
          </p:cNvSpPr>
          <p:nvPr>
            <p:ph type="ftr" sz="quarter" idx="2"/>
          </p:nvPr>
        </p:nvSpPr>
        <p:spPr>
          <a:xfrm>
            <a:off x="0" y="9119666"/>
            <a:ext cx="3169589" cy="479897"/>
          </a:xfrm>
          <a:prstGeom prst="rect">
            <a:avLst/>
          </a:prstGeom>
        </p:spPr>
        <p:txBody>
          <a:bodyPr vert="horz" lIns="96655" tIns="48328" rIns="96655" bIns="48328" rtlCol="0" anchor="b"/>
          <a:lstStyle>
            <a:lvl1pPr algn="l">
              <a:defRPr sz="1200" smtClean="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143957" y="9119666"/>
            <a:ext cx="3169589" cy="479897"/>
          </a:xfrm>
          <a:prstGeom prst="rect">
            <a:avLst/>
          </a:prstGeom>
        </p:spPr>
        <p:txBody>
          <a:bodyPr vert="horz" lIns="96655" tIns="48328" rIns="96655" bIns="48328" rtlCol="0" anchor="b"/>
          <a:lstStyle>
            <a:lvl1pPr algn="r">
              <a:defRPr sz="1200" smtClean="0">
                <a:latin typeface="Arial" charset="0"/>
                <a:cs typeface="Arial" charset="0"/>
              </a:defRPr>
            </a:lvl1pPr>
          </a:lstStyle>
          <a:p>
            <a:pPr>
              <a:defRPr/>
            </a:pPr>
            <a:fld id="{B3F3931B-D289-46C5-AEC2-260250CB317B}" type="slidenum">
              <a:rPr lang="en-US"/>
              <a:pPr>
                <a:defRPr/>
              </a:pPr>
              <a:t>‹#›</a:t>
            </a:fld>
            <a:endParaRPr lang="en-US"/>
          </a:p>
        </p:txBody>
      </p:sp>
    </p:spTree>
    <p:extLst>
      <p:ext uri="{BB962C8B-B14F-4D97-AF65-F5344CB8AC3E}">
        <p14:creationId xmlns:p14="http://schemas.microsoft.com/office/powerpoint/2010/main" val="2683646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589" cy="479897"/>
          </a:xfrm>
          <a:prstGeom prst="rect">
            <a:avLst/>
          </a:prstGeom>
        </p:spPr>
        <p:txBody>
          <a:bodyPr vert="horz" lIns="96655" tIns="48328" rIns="96655" bIns="4832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957" y="0"/>
            <a:ext cx="3169589" cy="479897"/>
          </a:xfrm>
          <a:prstGeom prst="rect">
            <a:avLst/>
          </a:prstGeom>
        </p:spPr>
        <p:txBody>
          <a:bodyPr vert="horz" lIns="96655" tIns="48328" rIns="96655" bIns="48328" rtlCol="0"/>
          <a:lstStyle>
            <a:lvl1pPr algn="r" fontAlgn="auto">
              <a:spcBef>
                <a:spcPts val="0"/>
              </a:spcBef>
              <a:spcAft>
                <a:spcPts val="0"/>
              </a:spcAft>
              <a:defRPr sz="1200">
                <a:latin typeface="+mn-lt"/>
                <a:cs typeface="+mn-cs"/>
              </a:defRPr>
            </a:lvl1pPr>
          </a:lstStyle>
          <a:p>
            <a:pPr>
              <a:defRPr/>
            </a:pPr>
            <a:fld id="{DEE59E66-47AD-4B0B-9AD0-5C2E6E74B548}" type="datetimeFigureOut">
              <a:rPr lang="en-US"/>
              <a:pPr>
                <a:defRPr/>
              </a:pPr>
              <a:t>4/8/2013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pPr lvl="0"/>
            <a:endParaRPr lang="en-US" noProof="0" dirty="0"/>
          </a:p>
        </p:txBody>
      </p:sp>
      <p:sp>
        <p:nvSpPr>
          <p:cNvPr id="5" name="Notes Placeholder 4"/>
          <p:cNvSpPr>
            <a:spLocks noGrp="1"/>
          </p:cNvSpPr>
          <p:nvPr>
            <p:ph type="body" sz="quarter" idx="3"/>
          </p:nvPr>
        </p:nvSpPr>
        <p:spPr>
          <a:xfrm>
            <a:off x="731190" y="4559833"/>
            <a:ext cx="5852822" cy="4320704"/>
          </a:xfrm>
          <a:prstGeom prst="rect">
            <a:avLst/>
          </a:prstGeom>
        </p:spPr>
        <p:txBody>
          <a:bodyPr vert="horz" lIns="96655" tIns="48328" rIns="96655" bIns="483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666"/>
            <a:ext cx="3169589" cy="479897"/>
          </a:xfrm>
          <a:prstGeom prst="rect">
            <a:avLst/>
          </a:prstGeom>
        </p:spPr>
        <p:txBody>
          <a:bodyPr vert="horz" lIns="96655" tIns="48328" rIns="96655" bIns="4832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957" y="9119666"/>
            <a:ext cx="3169589" cy="479897"/>
          </a:xfrm>
          <a:prstGeom prst="rect">
            <a:avLst/>
          </a:prstGeom>
        </p:spPr>
        <p:txBody>
          <a:bodyPr vert="horz" lIns="96655" tIns="48328" rIns="96655" bIns="48328" rtlCol="0" anchor="b"/>
          <a:lstStyle>
            <a:lvl1pPr algn="r" fontAlgn="auto">
              <a:spcBef>
                <a:spcPts val="0"/>
              </a:spcBef>
              <a:spcAft>
                <a:spcPts val="0"/>
              </a:spcAft>
              <a:defRPr sz="1200">
                <a:latin typeface="+mn-lt"/>
                <a:cs typeface="+mn-cs"/>
              </a:defRPr>
            </a:lvl1pPr>
          </a:lstStyle>
          <a:p>
            <a:pPr>
              <a:defRPr/>
            </a:pPr>
            <a:fld id="{C5B69744-4744-430E-AE5B-C798BDFAC5FB}" type="slidenum">
              <a:rPr lang="en-US"/>
              <a:pPr>
                <a:defRPr/>
              </a:pPr>
              <a:t>‹#›</a:t>
            </a:fld>
            <a:endParaRPr lang="en-US" dirty="0"/>
          </a:p>
        </p:txBody>
      </p:sp>
    </p:spTree>
    <p:extLst>
      <p:ext uri="{BB962C8B-B14F-4D97-AF65-F5344CB8AC3E}">
        <p14:creationId xmlns:p14="http://schemas.microsoft.com/office/powerpoint/2010/main" val="3132953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368437">
              <a:lnSpc>
                <a:spcPct val="90000"/>
              </a:lnSpc>
              <a:spcBef>
                <a:spcPct val="0"/>
              </a:spcBef>
              <a:spcAft>
                <a:spcPct val="35000"/>
              </a:spcAft>
            </a:pPr>
            <a:endParaRPr lang="en-US" sz="900" i="1" dirty="0" smtClean="0"/>
          </a:p>
          <a:p>
            <a:pPr marL="59213" lvl="1" indent="-59213" defTabSz="368437">
              <a:lnSpc>
                <a:spcPct val="90000"/>
              </a:lnSpc>
              <a:spcBef>
                <a:spcPct val="0"/>
              </a:spcBef>
              <a:spcAft>
                <a:spcPct val="15000"/>
              </a:spcAft>
              <a:buChar char="••"/>
            </a:pPr>
            <a:r>
              <a:rPr lang="en-US" sz="900" b="1" dirty="0" smtClean="0"/>
              <a:t>Jobs requiring STEM degrees are projected to increase four times as fast as overall job growth</a:t>
            </a:r>
            <a:r>
              <a:rPr lang="en-US" sz="900" dirty="0" smtClean="0"/>
              <a:t>. </a:t>
            </a:r>
            <a:r>
              <a:rPr lang="en-US" sz="900" i="1" dirty="0" smtClean="0"/>
              <a:t>Many job openings will not be filled by United States citizens (BHEF 2005). Foreign STEM graduates are working less in the United States due to increased immigration regulations and increased resources in their countries of origin.</a:t>
            </a:r>
          </a:p>
          <a:p>
            <a:pPr marL="59213" lvl="1" indent="-59213" defTabSz="368437">
              <a:lnSpc>
                <a:spcPct val="90000"/>
              </a:lnSpc>
              <a:spcBef>
                <a:spcPct val="0"/>
              </a:spcBef>
              <a:spcAft>
                <a:spcPct val="15000"/>
              </a:spcAft>
              <a:buChar char="••"/>
            </a:pPr>
            <a:r>
              <a:rPr lang="en-US" sz="900" b="1" dirty="0" smtClean="0"/>
              <a:t>K-12 students from the United States perform below students from other industrialized countries on international tests of math and science. </a:t>
            </a:r>
            <a:r>
              <a:rPr lang="en-US" sz="900" i="1" dirty="0" smtClean="0"/>
              <a:t>In the report issued Dec. 4, 2007 by the Organization for Economic Cooperation and Development, the US was classified as “statistically below OECD average” in both science knowledge and mathematics in the 2006 PISA survey of 400,000 15-y.o. students in 57 countries!</a:t>
            </a:r>
          </a:p>
          <a:p>
            <a:pPr marL="59213" lvl="1" indent="-59213" defTabSz="368437">
              <a:lnSpc>
                <a:spcPct val="90000"/>
              </a:lnSpc>
              <a:spcBef>
                <a:spcPct val="0"/>
              </a:spcBef>
              <a:spcAft>
                <a:spcPct val="15000"/>
              </a:spcAft>
              <a:buChar char="••"/>
            </a:pPr>
            <a:r>
              <a:rPr lang="en-US" sz="900" dirty="0" smtClean="0"/>
              <a:t>Within the U.S., </a:t>
            </a:r>
            <a:r>
              <a:rPr lang="en-US" sz="900" b="1" dirty="0" smtClean="0"/>
              <a:t>there is an achievement gap between under-represented minority students and majority students </a:t>
            </a:r>
            <a:r>
              <a:rPr lang="en-US" sz="900" dirty="0" smtClean="0"/>
              <a:t>at a time when underrepresented groups are becoming an increasing proportion of the national labor force.</a:t>
            </a:r>
          </a:p>
          <a:p>
            <a:pPr marL="59213" lvl="1" indent="-59213" defTabSz="368437">
              <a:lnSpc>
                <a:spcPct val="90000"/>
              </a:lnSpc>
              <a:spcBef>
                <a:spcPct val="0"/>
              </a:spcBef>
              <a:spcAft>
                <a:spcPct val="15000"/>
              </a:spcAft>
              <a:buChar char="••"/>
            </a:pPr>
            <a:r>
              <a:rPr lang="en-US" sz="900" b="1" dirty="0" smtClean="0"/>
              <a:t>Less than 40% of students intending to major in STEM fields upon college entrance actually complete a degree in these fields</a:t>
            </a:r>
            <a:r>
              <a:rPr lang="en-US" sz="900" dirty="0" smtClean="0"/>
              <a:t>. For underrepresented minorities the rate is below 25%.</a:t>
            </a:r>
          </a:p>
          <a:p>
            <a:pPr marL="59213" lvl="1" indent="-59213" defTabSz="368437">
              <a:lnSpc>
                <a:spcPct val="90000"/>
              </a:lnSpc>
              <a:spcBef>
                <a:spcPct val="0"/>
              </a:spcBef>
              <a:spcAft>
                <a:spcPct val="15000"/>
              </a:spcAft>
              <a:buChar char="••"/>
            </a:pPr>
            <a:r>
              <a:rPr lang="en-US" sz="900" b="1" dirty="0" smtClean="0"/>
              <a:t>Internationally the US has far fewer STEM graduates compared to other industrialized countries.</a:t>
            </a:r>
          </a:p>
          <a:p>
            <a:pPr marL="59213" lvl="1" indent="-59213" defTabSz="368437">
              <a:lnSpc>
                <a:spcPct val="90000"/>
              </a:lnSpc>
              <a:spcBef>
                <a:spcPct val="0"/>
              </a:spcBef>
              <a:spcAft>
                <a:spcPct val="15000"/>
              </a:spcAft>
              <a:buChar char="••"/>
            </a:pPr>
            <a:r>
              <a:rPr lang="en-US" sz="900" b="1" dirty="0" smtClean="0"/>
              <a:t>U.S. advantages in the marketplace and in science and technology have begun to erode</a:t>
            </a:r>
            <a:r>
              <a:rPr lang="en-US" sz="900" dirty="0" smtClean="0"/>
              <a:t>. </a:t>
            </a:r>
            <a:r>
              <a:rPr lang="en-US" sz="900" b="1" dirty="0" smtClean="0"/>
              <a:t>A comprehensive and coordinated federal effort is urgently needed to bolster U.S. competitiveness and pre-eminence in these areas. </a:t>
            </a:r>
            <a:r>
              <a:rPr lang="en-US" sz="900" i="1" dirty="0" smtClean="0"/>
              <a:t>[We make] four recommendations along with 20 implementation actions that federal policy-makers should take to create high-quality jobs and focus new science and technology efforts on meeting the nation's needs, especially in the area of clean, affordable energy: 1) Increase America's talent pool by vastly improving K-12 mathematics and science education; 2) Sustain and strengthen the nation's commitment to long-term basic research; 3) Develop, recruit, and retain top students, scientists, and engineers from both the U.S. and abroad; 4) Ensure that the United States is the premier place in the world for innovation. The 2007 report Rising above the Gathering Storm: Energizing and Employing America for a Brighter Economic Future</a:t>
            </a:r>
          </a:p>
          <a:p>
            <a:pPr marL="59213" lvl="1" indent="-59213" defTabSz="368437">
              <a:lnSpc>
                <a:spcPct val="90000"/>
              </a:lnSpc>
              <a:spcBef>
                <a:spcPct val="0"/>
              </a:spcBef>
              <a:spcAft>
                <a:spcPct val="15000"/>
              </a:spcAft>
              <a:buChar char="••"/>
            </a:pPr>
            <a:r>
              <a:rPr lang="en-US" sz="900" b="1" dirty="0" smtClean="0"/>
              <a:t>Based on US projections of 280,000 new math and science teachers needed by 2015, it recommends a coordinated reform effort involving the federal and state governments, school districts, higher education, business and foundations</a:t>
            </a:r>
            <a:r>
              <a:rPr lang="en-US" sz="900" dirty="0" smtClean="0"/>
              <a:t>. Specifically, it states that, “it is critical for the business community and higher education to become more actively engaged in efforts to improve mathematics and science teaching. BHEF calls on leaders from these two groups to influence, energize, and drive change.” </a:t>
            </a:r>
            <a:r>
              <a:rPr lang="en-US" sz="900" i="1" dirty="0" smtClean="0"/>
              <a:t>Business-Higher Education Forum , An American Imperative: Transforming the Recruitment, Retention &amp; Renewal of Our Nation’s Mathematics and Science Teaching Workforce in 2008</a:t>
            </a:r>
            <a:endParaRPr lang="en-US" sz="900" dirty="0" smtClean="0"/>
          </a:p>
          <a:p>
            <a:pPr marL="59213" lvl="1" indent="-59213" defTabSz="368437">
              <a:lnSpc>
                <a:spcPct val="90000"/>
              </a:lnSpc>
              <a:spcBef>
                <a:spcPct val="0"/>
              </a:spcBef>
              <a:spcAft>
                <a:spcPct val="15000"/>
              </a:spcAft>
              <a:buChar char="••"/>
            </a:pPr>
            <a:endParaRPr lang="en-US" sz="900" dirty="0" smtClean="0"/>
          </a:p>
          <a:p>
            <a:r>
              <a:rPr lang="en-US" i="1" dirty="0" smtClean="0">
                <a:hlinkClick r:id=""/>
              </a:rPr>
              <a:t>http://www.usatoday.com/news/education/2010-02-24-millennials24_ST_N.htm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5B69744-4744-430E-AE5B-C798BDFAC5FB}"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368842">
              <a:lnSpc>
                <a:spcPct val="90000"/>
              </a:lnSpc>
              <a:spcBef>
                <a:spcPct val="0"/>
              </a:spcBef>
              <a:spcAft>
                <a:spcPct val="35000"/>
              </a:spcAft>
            </a:pPr>
            <a:endParaRPr lang="en-US" sz="900" i="1" dirty="0" smtClean="0"/>
          </a:p>
          <a:p>
            <a:pPr marL="59278" lvl="1" indent="-59278" defTabSz="368842">
              <a:lnSpc>
                <a:spcPct val="90000"/>
              </a:lnSpc>
              <a:spcBef>
                <a:spcPct val="0"/>
              </a:spcBef>
              <a:spcAft>
                <a:spcPct val="15000"/>
              </a:spcAft>
              <a:buChar char="••"/>
            </a:pPr>
            <a:r>
              <a:rPr lang="en-US" sz="900" b="1" dirty="0" smtClean="0"/>
              <a:t>Jobs requiring STEM degrees are projected to increase four times as fast as overall job growth</a:t>
            </a:r>
            <a:r>
              <a:rPr lang="en-US" sz="900" dirty="0" smtClean="0"/>
              <a:t>. </a:t>
            </a:r>
            <a:r>
              <a:rPr lang="en-US" sz="900" i="1" dirty="0" smtClean="0"/>
              <a:t>Many job openings will not be filled by United States citizens (BHEF 2005). Foreign STEM graduates are working less in the United States due to increased immigration regulations and increased resources in their countries of origin.</a:t>
            </a:r>
          </a:p>
          <a:p>
            <a:pPr marL="59278" lvl="1" indent="-59278" defTabSz="368842">
              <a:lnSpc>
                <a:spcPct val="90000"/>
              </a:lnSpc>
              <a:spcBef>
                <a:spcPct val="0"/>
              </a:spcBef>
              <a:spcAft>
                <a:spcPct val="15000"/>
              </a:spcAft>
              <a:buChar char="••"/>
            </a:pPr>
            <a:r>
              <a:rPr lang="en-US" sz="900" b="1" dirty="0" smtClean="0"/>
              <a:t>K-12 students from the United States perform below students from other industrialized countries on international tests of math and science. </a:t>
            </a:r>
            <a:r>
              <a:rPr lang="en-US" sz="900" i="1" dirty="0" smtClean="0"/>
              <a:t>In the report issued Dec. 4, 2007 by the Organization for Economic Cooperation and Development, the US was classified as “statistically below OECD average” in both science knowledge and mathematics in the 2006 PISA survey of 400,000 15-y.o. students in 57 countries!</a:t>
            </a:r>
          </a:p>
          <a:p>
            <a:pPr marL="59278" lvl="1" indent="-59278" defTabSz="368842">
              <a:lnSpc>
                <a:spcPct val="90000"/>
              </a:lnSpc>
              <a:spcBef>
                <a:spcPct val="0"/>
              </a:spcBef>
              <a:spcAft>
                <a:spcPct val="15000"/>
              </a:spcAft>
              <a:buChar char="••"/>
            </a:pPr>
            <a:r>
              <a:rPr lang="en-US" sz="900" dirty="0" smtClean="0"/>
              <a:t>Within the U.S., </a:t>
            </a:r>
            <a:r>
              <a:rPr lang="en-US" sz="900" b="1" dirty="0" smtClean="0"/>
              <a:t>there is an achievement gap between under-represented minority students and majority students </a:t>
            </a:r>
            <a:r>
              <a:rPr lang="en-US" sz="900" dirty="0" smtClean="0"/>
              <a:t>at a time when underrepresented groups are becoming an increasing proportion of the national labor force.</a:t>
            </a:r>
          </a:p>
          <a:p>
            <a:pPr marL="59278" lvl="1" indent="-59278" defTabSz="368842">
              <a:lnSpc>
                <a:spcPct val="90000"/>
              </a:lnSpc>
              <a:spcBef>
                <a:spcPct val="0"/>
              </a:spcBef>
              <a:spcAft>
                <a:spcPct val="15000"/>
              </a:spcAft>
              <a:buChar char="••"/>
            </a:pPr>
            <a:r>
              <a:rPr lang="en-US" sz="900" b="1" dirty="0" smtClean="0"/>
              <a:t>Less than 40% of students intending to major in STEM fields upon college entrance actually complete a degree in these fields</a:t>
            </a:r>
            <a:r>
              <a:rPr lang="en-US" sz="900" dirty="0" smtClean="0"/>
              <a:t>. For underrepresented minorities the rate is below 25%.</a:t>
            </a:r>
          </a:p>
          <a:p>
            <a:pPr marL="59278" lvl="1" indent="-59278" defTabSz="368842">
              <a:lnSpc>
                <a:spcPct val="90000"/>
              </a:lnSpc>
              <a:spcBef>
                <a:spcPct val="0"/>
              </a:spcBef>
              <a:spcAft>
                <a:spcPct val="15000"/>
              </a:spcAft>
              <a:buChar char="••"/>
            </a:pPr>
            <a:r>
              <a:rPr lang="en-US" sz="900" b="1" dirty="0" smtClean="0"/>
              <a:t>Internationally the US has far fewer STEM graduates compared to other industrialized countries.</a:t>
            </a:r>
          </a:p>
          <a:p>
            <a:pPr marL="59278" lvl="1" indent="-59278" defTabSz="368842">
              <a:lnSpc>
                <a:spcPct val="90000"/>
              </a:lnSpc>
              <a:spcBef>
                <a:spcPct val="0"/>
              </a:spcBef>
              <a:spcAft>
                <a:spcPct val="15000"/>
              </a:spcAft>
              <a:buChar char="••"/>
            </a:pPr>
            <a:r>
              <a:rPr lang="en-US" sz="900" b="1" dirty="0" smtClean="0"/>
              <a:t>U.S. advantages in the marketplace and in science and technology have begun to erode</a:t>
            </a:r>
            <a:r>
              <a:rPr lang="en-US" sz="900" dirty="0" smtClean="0"/>
              <a:t>. </a:t>
            </a:r>
            <a:r>
              <a:rPr lang="en-US" sz="900" b="1" dirty="0" smtClean="0"/>
              <a:t>A comprehensive and coordinated federal effort is urgently needed to bolster U.S. competitiveness and pre-eminence in these areas. </a:t>
            </a:r>
            <a:r>
              <a:rPr lang="en-US" sz="900" i="1" dirty="0" smtClean="0"/>
              <a:t>[We make] four recommendations along with 20 implementation actions that federal policy-makers should take to create high-quality jobs and focus new science and technology efforts on meeting the nation's needs, especially in the area of clean, affordable energy: 1) Increase America's talent pool by vastly improving K-12 mathematics and science education; 2) Sustain and strengthen the nation's commitment to long-term basic research; 3) Develop, recruit, and retain top students, scientists, and engineers from both the U.S. and abroad; 4) Ensure that the United States is the premier place in the world for innovation. The 2007 report Rising above the Gathering Storm: Energizing and Employing America for a Brighter Economic Future</a:t>
            </a:r>
          </a:p>
          <a:p>
            <a:pPr marL="59278" lvl="1" indent="-59278" defTabSz="368842">
              <a:lnSpc>
                <a:spcPct val="90000"/>
              </a:lnSpc>
              <a:spcBef>
                <a:spcPct val="0"/>
              </a:spcBef>
              <a:spcAft>
                <a:spcPct val="15000"/>
              </a:spcAft>
              <a:buChar char="••"/>
            </a:pPr>
            <a:r>
              <a:rPr lang="en-US" sz="900" b="1" dirty="0" smtClean="0"/>
              <a:t>Based on US projections of 280,000 new math and science teachers needed by 2015, it recommends a coordinated reform effort involving the federal and state governments, school districts, higher education, business and foundations</a:t>
            </a:r>
            <a:r>
              <a:rPr lang="en-US" sz="900" dirty="0" smtClean="0"/>
              <a:t>. Specifically, it states that, “it is critical for the business community and higher education to become more actively engaged in efforts to improve mathematics and science teaching. BHEF calls on leaders from these two groups to influence, energize, and drive change.” </a:t>
            </a:r>
            <a:r>
              <a:rPr lang="en-US" sz="900" i="1" dirty="0" smtClean="0"/>
              <a:t>Business-Higher Education Forum , An American Imperative: Transforming the Recruitment, Retention &amp; Renewal of Our Nation’s Mathematics and Science Teaching Workforce in 2008</a:t>
            </a:r>
            <a:endParaRPr lang="en-US" sz="900" dirty="0" smtClean="0"/>
          </a:p>
          <a:p>
            <a:pPr marL="59278" lvl="1" indent="-59278" defTabSz="368842">
              <a:lnSpc>
                <a:spcPct val="90000"/>
              </a:lnSpc>
              <a:spcBef>
                <a:spcPct val="0"/>
              </a:spcBef>
              <a:spcAft>
                <a:spcPct val="15000"/>
              </a:spcAft>
              <a:buChar char="••"/>
            </a:pPr>
            <a:endParaRPr lang="en-US" sz="900" dirty="0" smtClean="0"/>
          </a:p>
          <a:p>
            <a:r>
              <a:rPr lang="en-US" i="1" dirty="0" smtClean="0">
                <a:hlinkClick r:id=""/>
              </a:rPr>
              <a:t>http://www.usatoday.com/news/education/2010-02-24-millennials24_ST_N.htm</a:t>
            </a:r>
            <a:endParaRPr lang="en-US" dirty="0"/>
          </a:p>
        </p:txBody>
      </p:sp>
      <p:sp>
        <p:nvSpPr>
          <p:cNvPr id="4" name="Slide Number Placeholder 3"/>
          <p:cNvSpPr>
            <a:spLocks noGrp="1"/>
          </p:cNvSpPr>
          <p:nvPr>
            <p:ph type="sldNum" sz="quarter" idx="10"/>
          </p:nvPr>
        </p:nvSpPr>
        <p:spPr/>
        <p:txBody>
          <a:bodyPr/>
          <a:lstStyle/>
          <a:p>
            <a:fld id="{6E0C6656-0840-44CE-877B-995554FC5A06}"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69" y="1152525"/>
            <a:ext cx="7358063" cy="2324100"/>
          </a:xfrm>
          <a:prstGeom prst="rect">
            <a:avLst/>
          </a:prstGeom>
        </p:spPr>
        <p:txBody>
          <a:bodyPr lIns="57607" tIns="28804" rIns="57607" bIns="28804"/>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31286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1" y="1052512"/>
            <a:ext cx="7486650" cy="727076"/>
          </a:xfrm>
        </p:spPr>
        <p:txBody>
          <a:bodyPr/>
          <a:lstStyle>
            <a:lvl1pPr>
              <a:defRPr sz="2000" b="1"/>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3EB1060-E541-4633-AB47-2C59C6331B32}" type="datetime1">
              <a:rPr lang="en-US"/>
              <a:pPr>
                <a:defRPr/>
              </a:pPr>
              <a:t>4/8/2013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583AA6-D4CA-4AD4-8E32-7243F507E38B}" type="slidenum">
              <a:rPr lang="en-US"/>
              <a:pPr>
                <a:defRPr/>
              </a:pPr>
              <a:t>‹#›</a:t>
            </a:fld>
            <a:endParaRPr lang="en-US" dirty="0"/>
          </a:p>
        </p:txBody>
      </p:sp>
      <p:sp>
        <p:nvSpPr>
          <p:cNvPr id="6" name="Text Placeholder 2"/>
          <p:cNvSpPr>
            <a:spLocks noGrp="1"/>
          </p:cNvSpPr>
          <p:nvPr>
            <p:ph idx="1" hasCustomPrompt="1"/>
          </p:nvPr>
        </p:nvSpPr>
        <p:spPr bwMode="auto">
          <a:xfrm>
            <a:off x="533400" y="1779588"/>
            <a:ext cx="748665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buFont typeface="Arial" pitchFamily="34" charset="0"/>
              <a:buChar char="•"/>
              <a:tabLst>
                <a:tab pos="234950" algn="l"/>
                <a:tab pos="457200" algn="l"/>
                <a:tab pos="914400" algn="l"/>
                <a:tab pos="1371600" algn="l"/>
                <a:tab pos="1828800" algn="l"/>
                <a:tab pos="2286000" algn="l"/>
                <a:tab pos="2743200" algn="l"/>
                <a:tab pos="3200400" algn="l"/>
              </a:tabLst>
              <a:defRPr sz="1800" b="0"/>
            </a:lvl1pPr>
            <a:lvl2pPr>
              <a:buFont typeface="Courier New" pitchFamily="49" charset="0"/>
              <a:buChar char="o"/>
              <a:defRPr sz="2000"/>
            </a:lvl2pPr>
            <a:lvl3pPr marL="684213" indent="-227013">
              <a:buFont typeface="Wingdings" pitchFamily="2" charset="2"/>
              <a:buChar char="§"/>
              <a:tabLst>
                <a:tab pos="457200" algn="l"/>
                <a:tab pos="914400" algn="l"/>
                <a:tab pos="1371600" algn="l"/>
                <a:tab pos="1828800" algn="l"/>
                <a:tab pos="2286000" algn="l"/>
                <a:tab pos="2743200" algn="l"/>
                <a:tab pos="3200400" algn="l"/>
              </a:tabLst>
              <a:defRPr sz="1800" b="0"/>
            </a:lvl3pPr>
            <a:lvl4pPr marL="914400" indent="-230188">
              <a:buFont typeface="Arial" pitchFamily="34" charset="0"/>
              <a:buChar char="◊"/>
              <a:tabLst>
                <a:tab pos="457200" algn="l"/>
                <a:tab pos="914400" algn="l"/>
                <a:tab pos="1371600" algn="l"/>
                <a:tab pos="1828800" algn="l"/>
                <a:tab pos="2286000" algn="l"/>
                <a:tab pos="2743200" algn="l"/>
                <a:tab pos="3200400" algn="l"/>
              </a:tabLst>
              <a:defRPr sz="1800" b="0"/>
            </a:lvl4pPr>
            <a:lvl5pPr marL="457200" indent="-222250">
              <a:buFont typeface="Courier New" pitchFamily="49" charset="0"/>
              <a:buChar char="o"/>
              <a:tabLst>
                <a:tab pos="457200" algn="l"/>
                <a:tab pos="914400" algn="l"/>
                <a:tab pos="1371600" algn="l"/>
                <a:tab pos="1828800" algn="l"/>
                <a:tab pos="2286000" algn="l"/>
                <a:tab pos="2743200" algn="l"/>
                <a:tab pos="3200400" algn="l"/>
              </a:tabLst>
              <a:defRPr sz="1800" b="0"/>
            </a:lvl5pPr>
          </a:lstStyle>
          <a:p>
            <a:pPr lvl="0"/>
            <a:r>
              <a:rPr lang="en-US" dirty="0" smtClean="0"/>
              <a:t>Click to edit Master text styles</a:t>
            </a:r>
          </a:p>
          <a:p>
            <a:pPr lvl="4"/>
            <a:r>
              <a:rPr lang="en-US" dirty="0" smtClean="0"/>
              <a:t>Second level</a:t>
            </a:r>
          </a:p>
          <a:p>
            <a:pPr lvl="2"/>
            <a:r>
              <a:rPr lang="en-US" dirty="0" smtClean="0"/>
              <a:t>Third level</a:t>
            </a:r>
          </a:p>
          <a:p>
            <a:pPr lvl="3"/>
            <a:r>
              <a:rPr lang="en-US" dirty="0" smtClean="0"/>
              <a:t>Fourth level</a:t>
            </a:r>
          </a:p>
        </p:txBody>
      </p:sp>
    </p:spTree>
  </p:cSld>
  <p:clrMapOvr>
    <a:masterClrMapping/>
  </p:clrMapOvr>
  <p:transition spd="med">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1" y="1052512"/>
            <a:ext cx="7486650" cy="727076"/>
          </a:xfrm>
        </p:spPr>
        <p:txBody>
          <a:bodyPr/>
          <a:lstStyle>
            <a:lvl1pPr>
              <a:defRPr sz="2000" b="1"/>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3EB1060-E541-4633-AB47-2C59C6331B32}" type="datetime1">
              <a:rPr lang="en-US"/>
              <a:pPr>
                <a:defRPr/>
              </a:pPr>
              <a:t>4/8/2013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583AA6-D4CA-4AD4-8E32-7243F507E38B}" type="slidenum">
              <a:rPr lang="en-US"/>
              <a:pPr>
                <a:defRPr/>
              </a:pPr>
              <a:t>‹#›</a:t>
            </a:fld>
            <a:endParaRPr lang="en-US" dirty="0"/>
          </a:p>
        </p:txBody>
      </p:sp>
      <p:sp>
        <p:nvSpPr>
          <p:cNvPr id="6" name="Text Placeholder 2"/>
          <p:cNvSpPr>
            <a:spLocks noGrp="1"/>
          </p:cNvSpPr>
          <p:nvPr>
            <p:ph idx="1" hasCustomPrompt="1"/>
          </p:nvPr>
        </p:nvSpPr>
        <p:spPr bwMode="auto">
          <a:xfrm>
            <a:off x="533400" y="1779588"/>
            <a:ext cx="748665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buFont typeface="Arial" pitchFamily="34" charset="0"/>
              <a:buChar char="•"/>
              <a:tabLst>
                <a:tab pos="234950" algn="l"/>
                <a:tab pos="457200" algn="l"/>
                <a:tab pos="914400" algn="l"/>
                <a:tab pos="1371600" algn="l"/>
                <a:tab pos="1828800" algn="l"/>
                <a:tab pos="2286000" algn="l"/>
                <a:tab pos="2743200" algn="l"/>
                <a:tab pos="3200400" algn="l"/>
              </a:tabLst>
              <a:defRPr sz="1800" b="0"/>
            </a:lvl1pPr>
            <a:lvl2pPr>
              <a:buFont typeface="Courier New" pitchFamily="49" charset="0"/>
              <a:buChar char="o"/>
              <a:defRPr sz="2000"/>
            </a:lvl2pPr>
            <a:lvl3pPr marL="684213" indent="-227013">
              <a:buFont typeface="Wingdings" pitchFamily="2" charset="2"/>
              <a:buChar char="§"/>
              <a:tabLst>
                <a:tab pos="457200" algn="l"/>
                <a:tab pos="914400" algn="l"/>
                <a:tab pos="1371600" algn="l"/>
                <a:tab pos="1828800" algn="l"/>
                <a:tab pos="2286000" algn="l"/>
                <a:tab pos="2743200" algn="l"/>
                <a:tab pos="3200400" algn="l"/>
              </a:tabLst>
              <a:defRPr sz="1800" b="0"/>
            </a:lvl3pPr>
            <a:lvl4pPr marL="914400" indent="-230188">
              <a:buFont typeface="Arial" pitchFamily="34" charset="0"/>
              <a:buChar char="◊"/>
              <a:tabLst>
                <a:tab pos="457200" algn="l"/>
                <a:tab pos="914400" algn="l"/>
                <a:tab pos="1371600" algn="l"/>
                <a:tab pos="1828800" algn="l"/>
                <a:tab pos="2286000" algn="l"/>
                <a:tab pos="2743200" algn="l"/>
                <a:tab pos="3200400" algn="l"/>
              </a:tabLst>
              <a:defRPr sz="1800" b="0"/>
            </a:lvl4pPr>
            <a:lvl5pPr marL="457200" indent="-222250">
              <a:buFont typeface="Courier New" pitchFamily="49" charset="0"/>
              <a:buChar char="o"/>
              <a:tabLst>
                <a:tab pos="457200" algn="l"/>
                <a:tab pos="914400" algn="l"/>
                <a:tab pos="1371600" algn="l"/>
                <a:tab pos="1828800" algn="l"/>
                <a:tab pos="2286000" algn="l"/>
                <a:tab pos="2743200" algn="l"/>
                <a:tab pos="3200400" algn="l"/>
              </a:tabLst>
              <a:defRPr sz="1800" b="0"/>
            </a:lvl5pPr>
          </a:lstStyle>
          <a:p>
            <a:pPr lvl="0"/>
            <a:r>
              <a:rPr lang="en-US" dirty="0" smtClean="0"/>
              <a:t>Click to edit Master text styles</a:t>
            </a:r>
          </a:p>
          <a:p>
            <a:pPr lvl="4"/>
            <a:r>
              <a:rPr lang="en-US" dirty="0" smtClean="0"/>
              <a:t>Second level</a:t>
            </a:r>
          </a:p>
          <a:p>
            <a:pPr lvl="2"/>
            <a:r>
              <a:rPr lang="en-US" dirty="0" smtClean="0"/>
              <a:t>Third level</a:t>
            </a:r>
          </a:p>
          <a:p>
            <a:pPr lvl="3"/>
            <a:r>
              <a:rPr lang="en-US" dirty="0" smtClean="0"/>
              <a:t>Fourth level</a:t>
            </a:r>
          </a:p>
        </p:txBody>
      </p:sp>
    </p:spTree>
  </p:cSld>
  <p:clrMapOvr>
    <a:masterClrMapping/>
  </p:clrMapOvr>
  <p:transition spd="med">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1"/>
            </a:lvl1pPr>
          </a:lstStyle>
          <a:p>
            <a:r>
              <a:rPr lang="en-US" smtClean="0"/>
              <a:t>Click to edit Master title style</a:t>
            </a:r>
            <a:endParaRPr lang="en-US"/>
          </a:p>
        </p:txBody>
      </p:sp>
      <p:sp>
        <p:nvSpPr>
          <p:cNvPr id="3" name="Text Placeholder 2"/>
          <p:cNvSpPr>
            <a:spLocks noGrp="1"/>
          </p:cNvSpPr>
          <p:nvPr>
            <p:ph idx="1" hasCustomPrompt="1"/>
          </p:nvPr>
        </p:nvSpPr>
        <p:spPr bwMode="auto">
          <a:xfrm>
            <a:off x="533400" y="1779588"/>
            <a:ext cx="748665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4950" indent="-234950">
              <a:buFont typeface="Arial" pitchFamily="34" charset="0"/>
              <a:buChar char="•"/>
              <a:tabLst>
                <a:tab pos="234950" algn="l"/>
                <a:tab pos="457200" algn="l"/>
                <a:tab pos="914400" algn="l"/>
                <a:tab pos="1371600" algn="l"/>
                <a:tab pos="1828800" algn="l"/>
                <a:tab pos="2286000" algn="l"/>
                <a:tab pos="2743200" algn="l"/>
                <a:tab pos="3200400" algn="l"/>
              </a:tabLst>
              <a:defRPr sz="1800" b="0"/>
            </a:lvl1pPr>
            <a:lvl2pPr>
              <a:buFont typeface="Courier New" pitchFamily="49" charset="0"/>
              <a:buChar char="o"/>
              <a:defRPr sz="2000"/>
            </a:lvl2pPr>
            <a:lvl3pPr marL="684213" indent="-227013">
              <a:buFont typeface="Wingdings" pitchFamily="2" charset="2"/>
              <a:buChar char="§"/>
              <a:tabLst>
                <a:tab pos="457200" algn="l"/>
                <a:tab pos="914400" algn="l"/>
                <a:tab pos="1371600" algn="l"/>
                <a:tab pos="1828800" algn="l"/>
                <a:tab pos="2286000" algn="l"/>
                <a:tab pos="2743200" algn="l"/>
                <a:tab pos="3200400" algn="l"/>
              </a:tabLst>
              <a:defRPr sz="1800" b="0"/>
            </a:lvl3pPr>
            <a:lvl4pPr marL="914400" indent="-230188">
              <a:buFont typeface="Arial" pitchFamily="34" charset="0"/>
              <a:buChar char="◊"/>
              <a:tabLst>
                <a:tab pos="457200" algn="l"/>
                <a:tab pos="914400" algn="l"/>
                <a:tab pos="1371600" algn="l"/>
                <a:tab pos="1828800" algn="l"/>
                <a:tab pos="2286000" algn="l"/>
                <a:tab pos="2743200" algn="l"/>
                <a:tab pos="3200400" algn="l"/>
              </a:tabLst>
              <a:defRPr sz="1800" b="0"/>
            </a:lvl4pPr>
            <a:lvl5pPr marL="457200" indent="-222250">
              <a:buFont typeface="Courier New" pitchFamily="49" charset="0"/>
              <a:buChar char="o"/>
              <a:tabLst>
                <a:tab pos="457200" algn="l"/>
                <a:tab pos="914400" algn="l"/>
                <a:tab pos="1371600" algn="l"/>
                <a:tab pos="1828800" algn="l"/>
                <a:tab pos="2286000" algn="l"/>
                <a:tab pos="2743200" algn="l"/>
                <a:tab pos="3200400" algn="l"/>
              </a:tabLst>
              <a:defRPr sz="1800" b="0"/>
            </a:lvl5pPr>
          </a:lstStyle>
          <a:p>
            <a:pPr lvl="0"/>
            <a:r>
              <a:rPr lang="en-US" dirty="0" smtClean="0"/>
              <a:t>Click to edit Master text styles</a:t>
            </a:r>
          </a:p>
          <a:p>
            <a:pPr lvl="4"/>
            <a:r>
              <a:rPr lang="en-US" dirty="0" smtClean="0"/>
              <a:t>Second level</a:t>
            </a:r>
          </a:p>
          <a:p>
            <a:pPr lvl="2"/>
            <a:r>
              <a:rPr lang="en-US" dirty="0" smtClean="0"/>
              <a:t>Third level</a:t>
            </a:r>
          </a:p>
          <a:p>
            <a:pPr lvl="3"/>
            <a:r>
              <a:rPr lang="en-US" dirty="0" smtClean="0"/>
              <a:t>Fourth level</a:t>
            </a:r>
          </a:p>
        </p:txBody>
      </p:sp>
    </p:spTree>
  </p:cSld>
  <p:clrMapOvr>
    <a:masterClrMapping/>
  </p:clrMapOvr>
  <p:transition spd="med">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 top">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990600" y="194873"/>
            <a:ext cx="7029450" cy="764498"/>
          </a:xfrm>
          <a:prstGeom prst="rect">
            <a:avLst/>
          </a:prstGeom>
          <a:noFill/>
          <a:ln w="9525">
            <a:noFill/>
            <a:miter lim="800000"/>
            <a:headEnd/>
            <a:tailEnd/>
          </a:ln>
        </p:spPr>
        <p:txBody>
          <a:bodyPr/>
          <a:lstStyle>
            <a:lvl1pPr>
              <a:defRPr sz="2400" b="1" baseline="0">
                <a:solidFill>
                  <a:schemeClr val="bg2">
                    <a:lumMod val="90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AD4F977F-EC50-44F7-B976-92EABF2B4EAE}" type="slidenum">
              <a:rPr lang="en-US"/>
              <a:pPr>
                <a:defRPr/>
              </a:pPr>
              <a:t>‹#›</a:t>
            </a:fld>
            <a:endParaRPr lang="en-US" dirty="0"/>
          </a:p>
        </p:txBody>
      </p:sp>
      <p:sp>
        <p:nvSpPr>
          <p:cNvPr id="9" name="Text Placeholder 8"/>
          <p:cNvSpPr>
            <a:spLocks noGrp="1"/>
          </p:cNvSpPr>
          <p:nvPr>
            <p:ph type="body" sz="quarter" idx="12"/>
          </p:nvPr>
        </p:nvSpPr>
        <p:spPr>
          <a:xfrm>
            <a:off x="533400" y="1066800"/>
            <a:ext cx="748665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 top">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990600" y="194873"/>
            <a:ext cx="7029450" cy="764498"/>
          </a:xfrm>
          <a:prstGeom prst="rect">
            <a:avLst/>
          </a:prstGeom>
          <a:noFill/>
          <a:ln w="9525">
            <a:noFill/>
            <a:miter lim="800000"/>
            <a:headEnd/>
            <a:tailEnd/>
          </a:ln>
        </p:spPr>
        <p:txBody>
          <a:bodyPr/>
          <a:lstStyle>
            <a:lvl1pPr>
              <a:defRPr sz="2000" b="1" baseline="0"/>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AD4F977F-EC50-44F7-B976-92EABF2B4EAE}" type="slidenum">
              <a:rPr lang="en-US"/>
              <a:pPr>
                <a:defRPr/>
              </a:pPr>
              <a:t>‹#›</a:t>
            </a:fld>
            <a:endParaRPr lang="en-US" dirty="0"/>
          </a:p>
        </p:txBody>
      </p:sp>
      <p:sp>
        <p:nvSpPr>
          <p:cNvPr id="9" name="Text Placeholder 8"/>
          <p:cNvSpPr>
            <a:spLocks noGrp="1"/>
          </p:cNvSpPr>
          <p:nvPr>
            <p:ph type="body" sz="quarter" idx="12"/>
          </p:nvPr>
        </p:nvSpPr>
        <p:spPr>
          <a:xfrm>
            <a:off x="533400" y="1752600"/>
            <a:ext cx="7486650" cy="4572000"/>
          </a:xfrm>
        </p:spPr>
        <p:txBody>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533400" y="1066800"/>
            <a:ext cx="7486650" cy="685800"/>
          </a:xfrm>
        </p:spPr>
        <p:txBody>
          <a:bodyPr anchor="ctr"/>
          <a:lstStyle>
            <a:lvl1pPr>
              <a:buNone/>
              <a:defRPr sz="2000" b="1"/>
            </a:lvl1pPr>
          </a:lstStyle>
          <a:p>
            <a:pPr lvl="0"/>
            <a:r>
              <a:rPr lang="en-US" dirty="0" smtClean="0"/>
              <a:t>Click to edit Master text styles</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CF87402B-9051-49BD-843B-4A5452A6FA01}" type="slidenum">
              <a:rPr lang="en-US"/>
              <a:pPr>
                <a:defRPr/>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on top">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990600" y="274637"/>
            <a:ext cx="6715125" cy="639763"/>
          </a:xfrm>
          <a:prstGeom prst="rect">
            <a:avLst/>
          </a:prstGeom>
          <a:noFill/>
          <a:ln w="9525">
            <a:noFill/>
            <a:miter lim="800000"/>
            <a:headEnd/>
            <a:tailEnd/>
          </a:ln>
        </p:spPr>
        <p:txBody>
          <a:bodyPr/>
          <a:lstStyle>
            <a:lvl1pPr>
              <a:defRPr baseline="0"/>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0D04399B-8B53-426E-8344-99A9FA3DCAF9}" type="slidenum">
              <a:rPr lang="en-US"/>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68A18639-2075-4588-AFF6-DC977A01599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ppt_inside_01A.jp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533400" y="1052513"/>
            <a:ext cx="7486650" cy="727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533400" y="1779588"/>
            <a:ext cx="748665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200">
                <a:solidFill>
                  <a:srgbClr val="898989"/>
                </a:solidFill>
                <a:latin typeface="+mn-lt"/>
                <a:cs typeface="+mn-cs"/>
              </a:defRPr>
            </a:lvl1pPr>
          </a:lstStyle>
          <a:p>
            <a:pPr>
              <a:defRPr/>
            </a:pPr>
            <a:fld id="{8AFBAA8C-9DF7-415C-B719-9B5DD9B3CF20}" type="datetime1">
              <a:rPr lang="en-US"/>
              <a:pPr>
                <a:defRPr/>
              </a:pPr>
              <a:t>4/8/2013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rgbClr val="000000">
                    <a:tint val="75000"/>
                  </a:srgbClr>
                </a:solidFill>
                <a:latin typeface="+mn-lt"/>
                <a:cs typeface="+mn-cs"/>
              </a:defRPr>
            </a:lvl1pPr>
          </a:lstStyle>
          <a:p>
            <a:pPr>
              <a:defRPr/>
            </a:pPr>
            <a:fld id="{BAC8DDEE-90FC-4672-9B1E-3069D1EBE01D}" type="slidenum">
              <a:rPr lang="en-US"/>
              <a:pPr>
                <a:defRPr/>
              </a:pPr>
              <a:t>‹#›</a:t>
            </a:fld>
            <a:endParaRPr lang="en-US" dirty="0"/>
          </a:p>
        </p:txBody>
      </p:sp>
      <p:sp>
        <p:nvSpPr>
          <p:cNvPr id="9" name="TextBox 8"/>
          <p:cNvSpPr txBox="1"/>
          <p:nvPr/>
        </p:nvSpPr>
        <p:spPr>
          <a:xfrm>
            <a:off x="1066800" y="745918"/>
            <a:ext cx="6953250" cy="244682"/>
          </a:xfrm>
          <a:prstGeom prst="rect">
            <a:avLst/>
          </a:prstGeom>
          <a:noFill/>
        </p:spPr>
        <p:txBody>
          <a:bodyPr wrap="square" rIns="0">
            <a:spAutoFit/>
          </a:bodyPr>
          <a:lstStyle/>
          <a:p>
            <a:pPr algn="r" defTabSz="457200">
              <a:lnSpc>
                <a:spcPct val="90000"/>
              </a:lnSpc>
            </a:pPr>
            <a:r>
              <a:rPr lang="en-US" sz="1100" b="0" dirty="0" smtClean="0">
                <a:solidFill>
                  <a:srgbClr val="69FFBF"/>
                </a:solidFill>
                <a:effectLst/>
                <a:latin typeface="Interstate-Regular" pitchFamily="2" charset="0"/>
              </a:rPr>
              <a:t>Army Leadership and Education</a:t>
            </a:r>
          </a:p>
        </p:txBody>
      </p:sp>
    </p:spTree>
  </p:cSld>
  <p:clrMap bg1="lt1" tx1="dk1" bg2="lt2" tx2="dk2" accent1="accent1" accent2="accent2" accent3="accent3" accent4="accent4" accent5="accent5" accent6="accent6" hlink="hlink" folHlink="folHlink"/>
  <p:sldLayoutIdLst>
    <p:sldLayoutId id="2147483757" r:id="rId1"/>
    <p:sldLayoutId id="2147483756" r:id="rId2"/>
    <p:sldLayoutId id="2147483762" r:id="rId3"/>
    <p:sldLayoutId id="2147483759" r:id="rId4"/>
    <p:sldLayoutId id="2147483760" r:id="rId5"/>
    <p:sldLayoutId id="2147483763" r:id="rId6"/>
    <p:sldLayoutId id="2147483764" r:id="rId7"/>
    <p:sldLayoutId id="2147483766" r:id="rId8"/>
    <p:sldLayoutId id="2147483767" r:id="rId9"/>
    <p:sldLayoutId id="2147483768" r:id="rId10"/>
  </p:sldLayoutIdLst>
  <p:transition spd="med">
    <p:fade/>
  </p:transition>
  <p:hf hdr="0" ftr="0" dt="0"/>
  <p:txStyles>
    <p:titleStyle>
      <a:lvl1pPr algn="l" defTabSz="457200" rtl="0" eaLnBrk="0" fontAlgn="base" hangingPunct="0">
        <a:spcBef>
          <a:spcPct val="0"/>
        </a:spcBef>
        <a:spcAft>
          <a:spcPct val="0"/>
        </a:spcAft>
        <a:defRPr sz="2000" b="1" kern="1200">
          <a:solidFill>
            <a:schemeClr val="tx1"/>
          </a:solidFill>
          <a:latin typeface="+mj-lt"/>
          <a:ea typeface="ＭＳ Ｐゴシック" charset="-128"/>
          <a:cs typeface="+mj-cs"/>
        </a:defRPr>
      </a:lvl1pPr>
      <a:lvl2pPr algn="l" defTabSz="457200" rtl="0" eaLnBrk="0" fontAlgn="base" hangingPunct="0">
        <a:spcBef>
          <a:spcPct val="0"/>
        </a:spcBef>
        <a:spcAft>
          <a:spcPct val="0"/>
        </a:spcAft>
        <a:defRPr sz="3200">
          <a:solidFill>
            <a:schemeClr val="tx1"/>
          </a:solidFill>
          <a:latin typeface="Arial" charset="0"/>
          <a:ea typeface="ＭＳ Ｐゴシック" charset="-128"/>
        </a:defRPr>
      </a:lvl2pPr>
      <a:lvl3pPr algn="l" defTabSz="457200" rtl="0" eaLnBrk="0" fontAlgn="base" hangingPunct="0">
        <a:spcBef>
          <a:spcPct val="0"/>
        </a:spcBef>
        <a:spcAft>
          <a:spcPct val="0"/>
        </a:spcAft>
        <a:defRPr sz="3200">
          <a:solidFill>
            <a:schemeClr val="tx1"/>
          </a:solidFill>
          <a:latin typeface="Arial" charset="0"/>
          <a:ea typeface="ＭＳ Ｐゴシック" charset="-128"/>
        </a:defRPr>
      </a:lvl3pPr>
      <a:lvl4pPr algn="l" defTabSz="457200" rtl="0" eaLnBrk="0" fontAlgn="base" hangingPunct="0">
        <a:spcBef>
          <a:spcPct val="0"/>
        </a:spcBef>
        <a:spcAft>
          <a:spcPct val="0"/>
        </a:spcAft>
        <a:defRPr sz="3200">
          <a:solidFill>
            <a:schemeClr val="tx1"/>
          </a:solidFill>
          <a:latin typeface="Arial" charset="0"/>
          <a:ea typeface="ＭＳ Ｐゴシック" charset="-128"/>
        </a:defRPr>
      </a:lvl4pPr>
      <a:lvl5pPr algn="l" defTabSz="457200" rtl="0" eaLnBrk="0" fontAlgn="base" hangingPunct="0">
        <a:spcBef>
          <a:spcPct val="0"/>
        </a:spcBef>
        <a:spcAft>
          <a:spcPct val="0"/>
        </a:spcAft>
        <a:defRPr sz="3200">
          <a:solidFill>
            <a:schemeClr val="tx1"/>
          </a:solidFill>
          <a:latin typeface="Arial" charset="0"/>
          <a:ea typeface="ＭＳ Ｐゴシック" charset="-128"/>
        </a:defRPr>
      </a:lvl5pPr>
      <a:lvl6pPr marL="457200" algn="l" defTabSz="457200" rtl="0" eaLnBrk="1" fontAlgn="base" hangingPunct="1">
        <a:spcBef>
          <a:spcPct val="0"/>
        </a:spcBef>
        <a:spcAft>
          <a:spcPct val="0"/>
        </a:spcAft>
        <a:defRPr sz="3200">
          <a:solidFill>
            <a:schemeClr val="tx1"/>
          </a:solidFill>
          <a:latin typeface="Arial" charset="0"/>
        </a:defRPr>
      </a:lvl6pPr>
      <a:lvl7pPr marL="914400" algn="l" defTabSz="457200" rtl="0" eaLnBrk="1" fontAlgn="base" hangingPunct="1">
        <a:spcBef>
          <a:spcPct val="0"/>
        </a:spcBef>
        <a:spcAft>
          <a:spcPct val="0"/>
        </a:spcAft>
        <a:defRPr sz="3200">
          <a:solidFill>
            <a:schemeClr val="tx1"/>
          </a:solidFill>
          <a:latin typeface="Arial" charset="0"/>
        </a:defRPr>
      </a:lvl7pPr>
      <a:lvl8pPr marL="1371600" algn="l" defTabSz="457200" rtl="0" eaLnBrk="1" fontAlgn="base" hangingPunct="1">
        <a:spcBef>
          <a:spcPct val="0"/>
        </a:spcBef>
        <a:spcAft>
          <a:spcPct val="0"/>
        </a:spcAft>
        <a:defRPr sz="3200">
          <a:solidFill>
            <a:schemeClr val="tx1"/>
          </a:solidFill>
          <a:latin typeface="Arial" charset="0"/>
        </a:defRPr>
      </a:lvl8pPr>
      <a:lvl9pPr marL="1828800" algn="l" defTabSz="457200" rtl="0" eaLnBrk="1" fontAlgn="base" hangingPunct="1">
        <a:spcBef>
          <a:spcPct val="0"/>
        </a:spcBef>
        <a:spcAft>
          <a:spcPct val="0"/>
        </a:spcAft>
        <a:defRPr sz="3200">
          <a:solidFill>
            <a:schemeClr val="tx1"/>
          </a:solidFill>
          <a:latin typeface="Arial" charset="0"/>
        </a:defRPr>
      </a:lvl9pPr>
    </p:titleStyle>
    <p:bodyStyle>
      <a:lvl1pPr marL="234950" indent="-234950" algn="l" defTabSz="457200" rtl="0" eaLnBrk="0" fontAlgn="base" hangingPunct="0">
        <a:spcBef>
          <a:spcPts val="0"/>
        </a:spcBef>
        <a:spcAft>
          <a:spcPct val="0"/>
        </a:spcAft>
        <a:buFont typeface="Arial" pitchFamily="34" charset="0"/>
        <a:buChar char="•"/>
        <a:defRPr sz="1800" kern="1200">
          <a:solidFill>
            <a:schemeClr val="tx1"/>
          </a:solidFill>
          <a:latin typeface="+mn-lt"/>
          <a:ea typeface="ＭＳ Ｐゴシック" charset="-128"/>
          <a:cs typeface="+mn-cs"/>
        </a:defRPr>
      </a:lvl1pPr>
      <a:lvl2pPr marL="457200" indent="-222250" algn="l" defTabSz="457200" rtl="0" eaLnBrk="0" fontAlgn="base" hangingPunct="0">
        <a:spcBef>
          <a:spcPts val="0"/>
        </a:spcBef>
        <a:spcAft>
          <a:spcPct val="0"/>
        </a:spcAft>
        <a:buFont typeface="Courier New" pitchFamily="49" charset="0"/>
        <a:buChar char="o"/>
        <a:defRPr sz="1800" kern="1200">
          <a:solidFill>
            <a:schemeClr val="tx1"/>
          </a:solidFill>
          <a:latin typeface="+mn-lt"/>
          <a:ea typeface="ＭＳ Ｐゴシック" charset="-128"/>
          <a:cs typeface="+mn-cs"/>
        </a:defRPr>
      </a:lvl2pPr>
      <a:lvl3pPr marL="684213" indent="-222250" algn="l" defTabSz="457200" rtl="0" eaLnBrk="0" fontAlgn="base" hangingPunct="0">
        <a:spcBef>
          <a:spcPts val="0"/>
        </a:spcBef>
        <a:spcAft>
          <a:spcPct val="0"/>
        </a:spcAft>
        <a:buFont typeface="Wingdings" pitchFamily="2" charset="2"/>
        <a:buChar char="§"/>
        <a:defRPr sz="1800" kern="1200">
          <a:solidFill>
            <a:schemeClr val="tx1"/>
          </a:solidFill>
          <a:latin typeface="+mn-lt"/>
          <a:ea typeface="ＭＳ Ｐゴシック" charset="-128"/>
          <a:cs typeface="+mn-cs"/>
        </a:defRPr>
      </a:lvl3pPr>
      <a:lvl4pPr marL="914400" indent="-230188" algn="l" defTabSz="457200" rtl="0" eaLnBrk="0" fontAlgn="base" hangingPunct="0">
        <a:spcBef>
          <a:spcPts val="0"/>
        </a:spcBef>
        <a:spcAft>
          <a:spcPct val="0"/>
        </a:spcAft>
        <a:buFont typeface="Arial" pitchFamily="34" charset="0"/>
        <a:buChar char="◊"/>
        <a:defRPr sz="1800" kern="1200">
          <a:solidFill>
            <a:schemeClr val="tx1"/>
          </a:solidFill>
          <a:latin typeface="+mn-lt"/>
          <a:ea typeface="ＭＳ Ｐゴシック" charset="-128"/>
          <a:cs typeface="+mn-cs"/>
        </a:defRPr>
      </a:lvl4pPr>
      <a:lvl5pPr marL="1144588" indent="-230188" algn="l" defTabSz="457200" rtl="0" eaLnBrk="0" fontAlgn="base" hangingPunct="0">
        <a:spcBef>
          <a:spcPts val="0"/>
        </a:spcBef>
        <a:spcAft>
          <a:spcPct val="0"/>
        </a:spcAft>
        <a:buFont typeface="Arial" pitchFamily="34" charset="0"/>
        <a:buChar char="»"/>
        <a:defRPr sz="18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wikipedia/commons/7/72/US-O2_insignia.svg"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wikipedia/commons/0/05/US-O1_insignia.svg"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MarshallSP\Desktop\AL_School_Stairs_IM_PS_01_01_large.jpg"/>
          <p:cNvPicPr>
            <a:picLocks noChangeAspect="1" noChangeArrowheads="1"/>
          </p:cNvPicPr>
          <p:nvPr/>
        </p:nvPicPr>
        <p:blipFill>
          <a:blip r:embed="rId2" cstate="print"/>
          <a:srcRect t="32500" b="11250"/>
          <a:stretch>
            <a:fillRect/>
          </a:stretch>
        </p:blipFill>
        <p:spPr bwMode="auto">
          <a:xfrm>
            <a:off x="0" y="0"/>
            <a:ext cx="9144000" cy="6858000"/>
          </a:xfrm>
          <a:prstGeom prst="rect">
            <a:avLst/>
          </a:prstGeom>
          <a:noFill/>
        </p:spPr>
      </p:pic>
      <p:sp>
        <p:nvSpPr>
          <p:cNvPr id="7170" name="TextBox 3"/>
          <p:cNvSpPr txBox="1">
            <a:spLocks noChangeArrowheads="1"/>
          </p:cNvSpPr>
          <p:nvPr/>
        </p:nvSpPr>
        <p:spPr bwMode="auto">
          <a:xfrm>
            <a:off x="344488" y="2895600"/>
            <a:ext cx="4456112" cy="867930"/>
          </a:xfrm>
          <a:prstGeom prst="rect">
            <a:avLst/>
          </a:prstGeom>
          <a:noFill/>
          <a:ln w="9525">
            <a:noFill/>
            <a:miter lim="800000"/>
            <a:headEnd/>
            <a:tailEnd/>
          </a:ln>
          <a:effectLst>
            <a:glow rad="101600">
              <a:schemeClr val="tx1">
                <a:lumMod val="65000"/>
                <a:lumOff val="35000"/>
                <a:alpha val="60000"/>
              </a:schemeClr>
            </a:glow>
          </a:effectLst>
        </p:spPr>
        <p:txBody>
          <a:bodyPr>
            <a:spAutoFit/>
            <a:scene3d>
              <a:camera prst="orthographicFront"/>
              <a:lightRig rig="threePt" dir="t"/>
            </a:scene3d>
            <a:sp3d extrusionH="57150">
              <a:bevelT w="38100" h="38100"/>
            </a:sp3d>
          </a:bodyPr>
          <a:lstStyle/>
          <a:p>
            <a:pPr defTabSz="457200">
              <a:lnSpc>
                <a:spcPct val="90000"/>
              </a:lnSpc>
            </a:pPr>
            <a:r>
              <a:rPr lang="en-US" sz="1900" b="1" dirty="0" smtClean="0">
                <a:solidFill>
                  <a:srgbClr val="3C3C3C"/>
                </a:solidFill>
                <a:effectLst>
                  <a:glow rad="63500">
                    <a:schemeClr val="bg1">
                      <a:alpha val="40000"/>
                    </a:schemeClr>
                  </a:glow>
                </a:effectLst>
                <a:latin typeface="Interstate-Bold" pitchFamily="2" charset="0"/>
              </a:rPr>
              <a:t>Army Leadership and Education</a:t>
            </a:r>
          </a:p>
          <a:p>
            <a:pPr defTabSz="457200">
              <a:lnSpc>
                <a:spcPct val="90000"/>
              </a:lnSpc>
            </a:pPr>
            <a:r>
              <a:rPr lang="en-US" dirty="0" smtClean="0">
                <a:solidFill>
                  <a:srgbClr val="007845"/>
                </a:solidFill>
                <a:effectLst>
                  <a:glow rad="63500">
                    <a:schemeClr val="bg1">
                      <a:alpha val="40000"/>
                    </a:schemeClr>
                  </a:glow>
                </a:effectLst>
                <a:latin typeface="Interstate-Regular" pitchFamily="2" charset="0"/>
              </a:rPr>
              <a:t>ACTE Leadership Training Program</a:t>
            </a:r>
          </a:p>
          <a:p>
            <a:pPr defTabSz="457200">
              <a:lnSpc>
                <a:spcPct val="90000"/>
              </a:lnSpc>
            </a:pPr>
            <a:r>
              <a:rPr lang="en-US" dirty="0" smtClean="0">
                <a:solidFill>
                  <a:srgbClr val="007845"/>
                </a:solidFill>
                <a:effectLst>
                  <a:glow rad="63500">
                    <a:schemeClr val="bg1">
                      <a:alpha val="40000"/>
                    </a:schemeClr>
                  </a:glow>
                </a:effectLst>
                <a:latin typeface="Interstate-Regular" pitchFamily="2" charset="0"/>
              </a:rPr>
              <a:t>3 March 2013</a:t>
            </a:r>
            <a:endParaRPr lang="en-US" dirty="0">
              <a:solidFill>
                <a:srgbClr val="007845"/>
              </a:solidFill>
              <a:effectLst>
                <a:glow rad="63500">
                  <a:schemeClr val="bg1">
                    <a:alpha val="40000"/>
                  </a:schemeClr>
                </a:glow>
              </a:effectLst>
              <a:latin typeface="Interstate-Regular" pitchFamily="2" charset="0"/>
            </a:endParaRPr>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4500" y="3886200"/>
            <a:ext cx="1003300" cy="9636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228600"/>
            <a:ext cx="7010400" cy="685800"/>
          </a:xfrm>
        </p:spPr>
        <p:txBody>
          <a:bodyPr/>
          <a:lstStyle/>
          <a:p>
            <a:r>
              <a:rPr lang="en-US" dirty="0" smtClean="0"/>
              <a:t>Core Army Values</a:t>
            </a:r>
            <a:endParaRPr lang="en-US" dirty="0">
              <a:solidFill>
                <a:schemeClr val="accent3">
                  <a:lumMod val="40000"/>
                  <a:lumOff val="60000"/>
                </a:schemeClr>
              </a:solidFill>
            </a:endParaRPr>
          </a:p>
        </p:txBody>
      </p:sp>
      <p:sp>
        <p:nvSpPr>
          <p:cNvPr id="3" name="Slide Number Placeholder 2"/>
          <p:cNvSpPr>
            <a:spLocks noGrp="1"/>
          </p:cNvSpPr>
          <p:nvPr>
            <p:ph type="sldNum" sz="quarter" idx="11"/>
          </p:nvPr>
        </p:nvSpPr>
        <p:spPr/>
        <p:txBody>
          <a:bodyPr/>
          <a:lstStyle/>
          <a:p>
            <a:pPr>
              <a:defRPr/>
            </a:pPr>
            <a:fld id="{3C583AA6-D4CA-4AD4-8E32-7243F507E38B}" type="slidenum">
              <a:rPr lang="en-US" smtClean="0">
                <a:solidFill>
                  <a:schemeClr val="bg2">
                    <a:lumMod val="75000"/>
                  </a:schemeClr>
                </a:solidFill>
              </a:rPr>
              <a:pPr>
                <a:defRPr/>
              </a:pPr>
              <a:t>2</a:t>
            </a:fld>
            <a:endParaRPr lang="en-US" dirty="0">
              <a:solidFill>
                <a:schemeClr val="bg2">
                  <a:lumMod val="75000"/>
                </a:schemeClr>
              </a:solidFill>
            </a:endParaRPr>
          </a:p>
        </p:txBody>
      </p:sp>
      <p:sp>
        <p:nvSpPr>
          <p:cNvPr id="5" name="Text Placeholder 4"/>
          <p:cNvSpPr>
            <a:spLocks noGrp="1"/>
          </p:cNvSpPr>
          <p:nvPr>
            <p:ph type="body" sz="quarter" idx="12"/>
          </p:nvPr>
        </p:nvSpPr>
        <p:spPr>
          <a:xfrm>
            <a:off x="533400" y="2895600"/>
            <a:ext cx="3733800" cy="3429000"/>
          </a:xfrm>
        </p:spPr>
        <p:txBody>
          <a:bodyPr/>
          <a:lstStyle/>
          <a:p>
            <a:pPr marL="342900" indent="-228600">
              <a:spcBef>
                <a:spcPts val="600"/>
              </a:spcBef>
              <a:spcAft>
                <a:spcPts val="300"/>
              </a:spcAft>
              <a:buClr>
                <a:srgbClr val="008C50"/>
              </a:buClr>
              <a:buFont typeface="Wingdings" pitchFamily="2" charset="2"/>
              <a:buChar char=""/>
            </a:pPr>
            <a:r>
              <a:rPr lang="en-US" sz="1300" b="1" dirty="0" smtClean="0">
                <a:solidFill>
                  <a:schemeClr val="tx1">
                    <a:lumMod val="85000"/>
                    <a:lumOff val="15000"/>
                  </a:schemeClr>
                </a:solidFill>
              </a:rPr>
              <a:t>Loyalty</a:t>
            </a:r>
            <a:r>
              <a:rPr lang="en-US" sz="1300" dirty="0" smtClean="0">
                <a:solidFill>
                  <a:schemeClr val="tx1">
                    <a:lumMod val="85000"/>
                    <a:lumOff val="15000"/>
                  </a:schemeClr>
                </a:solidFill>
              </a:rPr>
              <a:t>:  </a:t>
            </a:r>
            <a:r>
              <a:rPr lang="en-US" sz="1300" dirty="0" smtClean="0">
                <a:solidFill>
                  <a:srgbClr val="008755"/>
                </a:solidFill>
              </a:rPr>
              <a:t>Bear true faith and allegiance to the U.S. Constitution, the Army, your unit, and other soldiers.</a:t>
            </a:r>
          </a:p>
          <a:p>
            <a:pPr marL="342900" indent="-228600">
              <a:spcBef>
                <a:spcPts val="600"/>
              </a:spcBef>
              <a:spcAft>
                <a:spcPts val="300"/>
              </a:spcAft>
              <a:buClr>
                <a:srgbClr val="008C50"/>
              </a:buClr>
              <a:buFont typeface="Wingdings" pitchFamily="2" charset="2"/>
              <a:buChar char=""/>
            </a:pPr>
            <a:r>
              <a:rPr lang="en-US" sz="1300" b="1" dirty="0" smtClean="0">
                <a:solidFill>
                  <a:schemeClr val="tx1">
                    <a:lumMod val="85000"/>
                    <a:lumOff val="15000"/>
                  </a:schemeClr>
                </a:solidFill>
              </a:rPr>
              <a:t>Duty</a:t>
            </a:r>
            <a:r>
              <a:rPr lang="en-US" sz="1300" dirty="0" smtClean="0">
                <a:solidFill>
                  <a:schemeClr val="tx1">
                    <a:lumMod val="85000"/>
                    <a:lumOff val="15000"/>
                  </a:schemeClr>
                </a:solidFill>
              </a:rPr>
              <a:t>:  </a:t>
            </a:r>
            <a:r>
              <a:rPr lang="en-US" sz="1300" dirty="0" smtClean="0">
                <a:solidFill>
                  <a:srgbClr val="008755"/>
                </a:solidFill>
              </a:rPr>
              <a:t>Fulfill your obligations.</a:t>
            </a:r>
          </a:p>
          <a:p>
            <a:pPr marL="342900" indent="-228600">
              <a:spcBef>
                <a:spcPts val="600"/>
              </a:spcBef>
              <a:spcAft>
                <a:spcPts val="300"/>
              </a:spcAft>
              <a:buClr>
                <a:srgbClr val="008C50"/>
              </a:buClr>
              <a:buFont typeface="Wingdings" pitchFamily="2" charset="2"/>
              <a:buChar char=""/>
            </a:pPr>
            <a:r>
              <a:rPr lang="en-US" sz="1300" b="1" dirty="0" smtClean="0">
                <a:solidFill>
                  <a:schemeClr val="tx1">
                    <a:lumMod val="85000"/>
                    <a:lumOff val="15000"/>
                  </a:schemeClr>
                </a:solidFill>
              </a:rPr>
              <a:t>Respect</a:t>
            </a:r>
            <a:r>
              <a:rPr lang="en-US" sz="1300" dirty="0" smtClean="0">
                <a:solidFill>
                  <a:schemeClr val="tx1">
                    <a:lumMod val="85000"/>
                    <a:lumOff val="15000"/>
                  </a:schemeClr>
                </a:solidFill>
              </a:rPr>
              <a:t>:  </a:t>
            </a:r>
            <a:r>
              <a:rPr lang="en-US" sz="1300" dirty="0" smtClean="0">
                <a:solidFill>
                  <a:srgbClr val="008755"/>
                </a:solidFill>
              </a:rPr>
              <a:t>Treat people as they should be treated.</a:t>
            </a:r>
          </a:p>
          <a:p>
            <a:pPr marL="342900" indent="-228600">
              <a:spcBef>
                <a:spcPts val="600"/>
              </a:spcBef>
              <a:spcAft>
                <a:spcPts val="300"/>
              </a:spcAft>
              <a:buClr>
                <a:srgbClr val="008C50"/>
              </a:buClr>
              <a:buFont typeface="Wingdings" pitchFamily="2" charset="2"/>
              <a:buChar char=""/>
            </a:pPr>
            <a:r>
              <a:rPr lang="en-US" sz="1300" b="1" dirty="0" smtClean="0">
                <a:solidFill>
                  <a:schemeClr val="tx1">
                    <a:lumMod val="85000"/>
                    <a:lumOff val="15000"/>
                  </a:schemeClr>
                </a:solidFill>
              </a:rPr>
              <a:t>Selfless</a:t>
            </a:r>
            <a:r>
              <a:rPr lang="en-US" sz="1300" dirty="0" smtClean="0">
                <a:solidFill>
                  <a:schemeClr val="tx1">
                    <a:lumMod val="85000"/>
                    <a:lumOff val="15000"/>
                  </a:schemeClr>
                </a:solidFill>
              </a:rPr>
              <a:t> </a:t>
            </a:r>
            <a:r>
              <a:rPr lang="en-US" sz="1300" b="1" dirty="0" smtClean="0">
                <a:solidFill>
                  <a:schemeClr val="tx1">
                    <a:lumMod val="85000"/>
                    <a:lumOff val="15000"/>
                  </a:schemeClr>
                </a:solidFill>
              </a:rPr>
              <a:t>Service</a:t>
            </a:r>
            <a:r>
              <a:rPr lang="en-US" sz="1300" dirty="0" smtClean="0">
                <a:solidFill>
                  <a:schemeClr val="tx1">
                    <a:lumMod val="85000"/>
                    <a:lumOff val="15000"/>
                  </a:schemeClr>
                </a:solidFill>
              </a:rPr>
              <a:t>:  </a:t>
            </a:r>
            <a:r>
              <a:rPr lang="en-US" sz="1300" dirty="0" smtClean="0">
                <a:solidFill>
                  <a:srgbClr val="008755"/>
                </a:solidFill>
              </a:rPr>
              <a:t>Put the welfare of the nation, the Army, and your subordinates before your own.</a:t>
            </a:r>
          </a:p>
          <a:p>
            <a:pPr marL="342900" indent="-228600">
              <a:spcBef>
                <a:spcPts val="600"/>
              </a:spcBef>
              <a:spcAft>
                <a:spcPts val="300"/>
              </a:spcAft>
              <a:buClr>
                <a:srgbClr val="008C50"/>
              </a:buClr>
              <a:buFont typeface="Wingdings" pitchFamily="2" charset="2"/>
              <a:buChar char=""/>
            </a:pPr>
            <a:r>
              <a:rPr lang="en-US" sz="1300" b="1" dirty="0" smtClean="0">
                <a:solidFill>
                  <a:schemeClr val="tx1">
                    <a:lumMod val="85000"/>
                    <a:lumOff val="15000"/>
                  </a:schemeClr>
                </a:solidFill>
              </a:rPr>
              <a:t>Honor</a:t>
            </a:r>
            <a:r>
              <a:rPr lang="en-US" sz="1300" dirty="0" smtClean="0">
                <a:solidFill>
                  <a:schemeClr val="tx1">
                    <a:lumMod val="85000"/>
                    <a:lumOff val="15000"/>
                  </a:schemeClr>
                </a:solidFill>
              </a:rPr>
              <a:t>:  </a:t>
            </a:r>
            <a:r>
              <a:rPr lang="en-US" sz="1300" dirty="0" smtClean="0">
                <a:solidFill>
                  <a:srgbClr val="008755"/>
                </a:solidFill>
              </a:rPr>
              <a:t>Live up to all the Army values.</a:t>
            </a:r>
          </a:p>
          <a:p>
            <a:pPr marL="342900" indent="-228600">
              <a:spcBef>
                <a:spcPts val="600"/>
              </a:spcBef>
              <a:spcAft>
                <a:spcPts val="300"/>
              </a:spcAft>
              <a:buClr>
                <a:srgbClr val="008C50"/>
              </a:buClr>
              <a:buFont typeface="Wingdings" pitchFamily="2" charset="2"/>
              <a:buChar char=""/>
            </a:pPr>
            <a:r>
              <a:rPr lang="en-US" sz="1300" b="1" dirty="0" smtClean="0">
                <a:solidFill>
                  <a:schemeClr val="tx1">
                    <a:lumMod val="85000"/>
                    <a:lumOff val="15000"/>
                  </a:schemeClr>
                </a:solidFill>
              </a:rPr>
              <a:t>Integrity</a:t>
            </a:r>
            <a:r>
              <a:rPr lang="en-US" sz="1300" dirty="0" smtClean="0">
                <a:solidFill>
                  <a:schemeClr val="tx1">
                    <a:lumMod val="85000"/>
                    <a:lumOff val="15000"/>
                  </a:schemeClr>
                </a:solidFill>
              </a:rPr>
              <a:t>:  </a:t>
            </a:r>
            <a:r>
              <a:rPr lang="en-US" sz="1300" dirty="0" smtClean="0">
                <a:solidFill>
                  <a:srgbClr val="008755"/>
                </a:solidFill>
              </a:rPr>
              <a:t>Do what's right, legally and morally.</a:t>
            </a:r>
          </a:p>
          <a:p>
            <a:pPr marL="342900" indent="-228600">
              <a:spcBef>
                <a:spcPts val="600"/>
              </a:spcBef>
              <a:spcAft>
                <a:spcPts val="300"/>
              </a:spcAft>
              <a:buClr>
                <a:srgbClr val="008C50"/>
              </a:buClr>
              <a:buFont typeface="Wingdings" pitchFamily="2" charset="2"/>
              <a:buChar char=""/>
            </a:pPr>
            <a:r>
              <a:rPr lang="en-US" sz="1300" b="1" dirty="0" smtClean="0">
                <a:solidFill>
                  <a:schemeClr val="tx1">
                    <a:lumMod val="85000"/>
                    <a:lumOff val="15000"/>
                  </a:schemeClr>
                </a:solidFill>
              </a:rPr>
              <a:t>Personal</a:t>
            </a:r>
            <a:r>
              <a:rPr lang="en-US" sz="1300" dirty="0" smtClean="0">
                <a:solidFill>
                  <a:schemeClr val="tx1">
                    <a:lumMod val="85000"/>
                    <a:lumOff val="15000"/>
                  </a:schemeClr>
                </a:solidFill>
              </a:rPr>
              <a:t> </a:t>
            </a:r>
            <a:r>
              <a:rPr lang="en-US" sz="1300" b="1" dirty="0" smtClean="0">
                <a:solidFill>
                  <a:schemeClr val="tx1">
                    <a:lumMod val="85000"/>
                    <a:lumOff val="15000"/>
                  </a:schemeClr>
                </a:solidFill>
              </a:rPr>
              <a:t>Courage</a:t>
            </a:r>
            <a:r>
              <a:rPr lang="en-US" sz="1300" dirty="0" smtClean="0">
                <a:solidFill>
                  <a:schemeClr val="tx1">
                    <a:lumMod val="85000"/>
                    <a:lumOff val="15000"/>
                  </a:schemeClr>
                </a:solidFill>
              </a:rPr>
              <a:t>: </a:t>
            </a:r>
            <a:r>
              <a:rPr lang="en-US" sz="1300" dirty="0" smtClean="0">
                <a:solidFill>
                  <a:srgbClr val="008755"/>
                </a:solidFill>
              </a:rPr>
              <a:t>Face fear, danger, or adversity (physical or moral).</a:t>
            </a:r>
          </a:p>
        </p:txBody>
      </p:sp>
      <p:sp>
        <p:nvSpPr>
          <p:cNvPr id="6" name="TextBox 5"/>
          <p:cNvSpPr txBox="1"/>
          <p:nvPr/>
        </p:nvSpPr>
        <p:spPr>
          <a:xfrm>
            <a:off x="533400" y="2514600"/>
            <a:ext cx="3733800" cy="381000"/>
          </a:xfrm>
          <a:prstGeom prst="rect">
            <a:avLst/>
          </a:prstGeom>
          <a:noFill/>
        </p:spPr>
        <p:txBody>
          <a:bodyPr wrap="square" rtlCol="0" anchor="ctr">
            <a:noAutofit/>
          </a:bodyPr>
          <a:lstStyle/>
          <a:p>
            <a:pPr algn="ctr"/>
            <a:r>
              <a:rPr lang="en-US" sz="2000" b="1" dirty="0" smtClean="0"/>
              <a:t>L-D-R-S-H-I-P</a:t>
            </a:r>
            <a:endParaRPr lang="en-US" sz="2000" b="1" dirty="0"/>
          </a:p>
        </p:txBody>
      </p:sp>
      <p:sp>
        <p:nvSpPr>
          <p:cNvPr id="9" name="Rectangle 8"/>
          <p:cNvSpPr/>
          <p:nvPr/>
        </p:nvSpPr>
        <p:spPr>
          <a:xfrm>
            <a:off x="533400" y="1066800"/>
            <a:ext cx="7467600" cy="1338828"/>
          </a:xfrm>
          <a:prstGeom prst="rect">
            <a:avLst/>
          </a:prstGeom>
        </p:spPr>
        <p:txBody>
          <a:bodyPr wrap="square">
            <a:spAutoFit/>
          </a:bodyPr>
          <a:lstStyle/>
          <a:p>
            <a:pPr algn="ctr" eaLnBrk="1" hangingPunct="1">
              <a:lnSpc>
                <a:spcPct val="90000"/>
              </a:lnSpc>
            </a:pPr>
            <a:r>
              <a:rPr lang="en-US" b="1" dirty="0" smtClean="0">
                <a:solidFill>
                  <a:schemeClr val="tx1">
                    <a:lumMod val="85000"/>
                    <a:lumOff val="15000"/>
                  </a:schemeClr>
                </a:solidFill>
              </a:rPr>
              <a:t>The Army foundation is its Army Values.</a:t>
            </a:r>
          </a:p>
          <a:p>
            <a:pPr algn="ctr" eaLnBrk="1" hangingPunct="1">
              <a:lnSpc>
                <a:spcPct val="90000"/>
              </a:lnSpc>
            </a:pPr>
            <a:r>
              <a:rPr lang="en-US" b="1" dirty="0" smtClean="0">
                <a:solidFill>
                  <a:schemeClr val="tx1">
                    <a:lumMod val="85000"/>
                    <a:lumOff val="15000"/>
                  </a:schemeClr>
                </a:solidFill>
              </a:rPr>
              <a:t>The Army Values define who we are, what we do, </a:t>
            </a:r>
            <a:br>
              <a:rPr lang="en-US" b="1" dirty="0" smtClean="0">
                <a:solidFill>
                  <a:schemeClr val="tx1">
                    <a:lumMod val="85000"/>
                    <a:lumOff val="15000"/>
                  </a:schemeClr>
                </a:solidFill>
              </a:rPr>
            </a:br>
            <a:r>
              <a:rPr lang="en-US" b="1" dirty="0" smtClean="0">
                <a:solidFill>
                  <a:schemeClr val="tx1">
                    <a:lumMod val="85000"/>
                    <a:lumOff val="15000"/>
                  </a:schemeClr>
                </a:solidFill>
              </a:rPr>
              <a:t>and for what we stand.</a:t>
            </a:r>
          </a:p>
          <a:p>
            <a:pPr algn="ctr" eaLnBrk="1" hangingPunct="1">
              <a:lnSpc>
                <a:spcPct val="90000"/>
              </a:lnSpc>
            </a:pPr>
            <a:r>
              <a:rPr lang="en-US" b="1" dirty="0" smtClean="0">
                <a:solidFill>
                  <a:schemeClr val="tx1">
                    <a:lumMod val="85000"/>
                    <a:lumOff val="15000"/>
                  </a:schemeClr>
                </a:solidFill>
              </a:rPr>
              <a:t>The Army Values assist Soldiers to develop a moral compass that guides them to make the right moral and ethical decisions</a:t>
            </a:r>
          </a:p>
        </p:txBody>
      </p:sp>
      <p:pic>
        <p:nvPicPr>
          <p:cNvPr id="2050" name="Picture 2" descr="C:\Users\MarshallSP\Desktop\Landing_2_large.jpg"/>
          <p:cNvPicPr>
            <a:picLocks noChangeAspect="1" noChangeArrowheads="1"/>
          </p:cNvPicPr>
          <p:nvPr/>
        </p:nvPicPr>
        <p:blipFill>
          <a:blip r:embed="rId3" cstate="print"/>
          <a:srcRect l="14610" t="1923" r="4939"/>
          <a:stretch>
            <a:fillRect/>
          </a:stretch>
        </p:blipFill>
        <p:spPr bwMode="auto">
          <a:xfrm>
            <a:off x="4267200" y="2590800"/>
            <a:ext cx="3724275" cy="3886200"/>
          </a:xfrm>
          <a:prstGeom prst="rect">
            <a:avLst/>
          </a:prstGeom>
          <a:noFill/>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219200" y="1887747"/>
          <a:ext cx="6096000" cy="386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ircular Arrow 7"/>
          <p:cNvSpPr/>
          <p:nvPr/>
        </p:nvSpPr>
        <p:spPr>
          <a:xfrm rot="18611097">
            <a:off x="1822233" y="1879628"/>
            <a:ext cx="2926080" cy="2469805"/>
          </a:xfrm>
          <a:prstGeom prst="circularArrow">
            <a:avLst>
              <a:gd name="adj1" fmla="val 8784"/>
              <a:gd name="adj2" fmla="val 1140405"/>
              <a:gd name="adj3" fmla="val 20137544"/>
              <a:gd name="adj4" fmla="val 16102723"/>
              <a:gd name="adj5" fmla="val 11474"/>
            </a:avLst>
          </a:prstGeom>
          <a:solidFill>
            <a:schemeClr val="bg2">
              <a:lumMod val="75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Circular Arrow 8"/>
          <p:cNvSpPr/>
          <p:nvPr/>
        </p:nvSpPr>
        <p:spPr>
          <a:xfrm rot="18461970">
            <a:off x="-277071" y="4548530"/>
            <a:ext cx="2926080" cy="2469805"/>
          </a:xfrm>
          <a:prstGeom prst="circularArrow">
            <a:avLst>
              <a:gd name="adj1" fmla="val 8784"/>
              <a:gd name="adj2" fmla="val 1140405"/>
              <a:gd name="adj3" fmla="val 20137544"/>
              <a:gd name="adj4" fmla="val 16144875"/>
              <a:gd name="adj5" fmla="val 11474"/>
            </a:avLst>
          </a:prstGeom>
          <a:solidFill>
            <a:schemeClr val="bg2">
              <a:lumMod val="75000"/>
            </a:schemeClr>
          </a:solidFill>
          <a:ln>
            <a:solidFill>
              <a:schemeClr val="bg2">
                <a:lumMod val="50000"/>
              </a:schemeClr>
            </a:solidFill>
          </a:ln>
          <a:effectLst/>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rot="18473440">
            <a:off x="959420" y="3148174"/>
            <a:ext cx="1776448" cy="307777"/>
          </a:xfrm>
          <a:prstGeom prst="rect">
            <a:avLst/>
          </a:prstGeom>
          <a:noFill/>
        </p:spPr>
        <p:txBody>
          <a:bodyPr wrap="none" rtlCol="0">
            <a:spAutoFit/>
          </a:bodyPr>
          <a:lstStyle/>
          <a:p>
            <a:pPr algn="ctr"/>
            <a:r>
              <a:rPr lang="en-US" sz="1400" dirty="0" smtClean="0"/>
              <a:t>360 Communication</a:t>
            </a:r>
            <a:endParaRPr lang="en-US" sz="1400" dirty="0"/>
          </a:p>
        </p:txBody>
      </p:sp>
      <p:sp>
        <p:nvSpPr>
          <p:cNvPr id="12" name="Circular Arrow 11"/>
          <p:cNvSpPr/>
          <p:nvPr/>
        </p:nvSpPr>
        <p:spPr>
          <a:xfrm rot="3182197">
            <a:off x="5051605" y="3478795"/>
            <a:ext cx="2926080" cy="2469805"/>
          </a:xfrm>
          <a:prstGeom prst="circularArrow">
            <a:avLst>
              <a:gd name="adj1" fmla="val 8784"/>
              <a:gd name="adj2" fmla="val 1140405"/>
              <a:gd name="adj3" fmla="val 20137544"/>
              <a:gd name="adj4" fmla="val 16102723"/>
              <a:gd name="adj5" fmla="val 11474"/>
            </a:avLst>
          </a:prstGeom>
          <a:solidFill>
            <a:schemeClr val="bg2">
              <a:lumMod val="75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rot="3086139">
            <a:off x="2929190" y="831291"/>
            <a:ext cx="2926080" cy="2469805"/>
          </a:xfrm>
          <a:prstGeom prst="circularArrow">
            <a:avLst>
              <a:gd name="adj1" fmla="val 8784"/>
              <a:gd name="adj2" fmla="val 1140405"/>
              <a:gd name="adj3" fmla="val 20137544"/>
              <a:gd name="adj4" fmla="val 16144875"/>
              <a:gd name="adj5" fmla="val 11474"/>
            </a:avLst>
          </a:prstGeom>
          <a:solidFill>
            <a:schemeClr val="bg2">
              <a:lumMod val="75000"/>
            </a:schemeClr>
          </a:solidFill>
          <a:ln>
            <a:solidFill>
              <a:schemeClr val="bg2">
                <a:lumMod val="50000"/>
              </a:schemeClr>
            </a:solidFill>
          </a:ln>
          <a:effectLst/>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rot="3088442">
            <a:off x="5677137" y="3093978"/>
            <a:ext cx="1776448" cy="307777"/>
          </a:xfrm>
          <a:prstGeom prst="rect">
            <a:avLst/>
          </a:prstGeom>
          <a:noFill/>
        </p:spPr>
        <p:txBody>
          <a:bodyPr wrap="none" rtlCol="0">
            <a:spAutoFit/>
          </a:bodyPr>
          <a:lstStyle/>
          <a:p>
            <a:pPr algn="ctr"/>
            <a:r>
              <a:rPr lang="en-US" sz="1400" dirty="0" smtClean="0"/>
              <a:t>360 Communication</a:t>
            </a:r>
            <a:endParaRPr lang="en-US" sz="1400" dirty="0"/>
          </a:p>
        </p:txBody>
      </p:sp>
      <p:sp>
        <p:nvSpPr>
          <p:cNvPr id="15" name="Rectangle 14"/>
          <p:cNvSpPr/>
          <p:nvPr/>
        </p:nvSpPr>
        <p:spPr>
          <a:xfrm rot="18513080">
            <a:off x="2180088" y="3634161"/>
            <a:ext cx="1600200" cy="457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Standards</a:t>
            </a:r>
            <a:endParaRPr lang="en-US" b="1" dirty="0">
              <a:effectLst>
                <a:outerShdw blurRad="38100" dist="38100" dir="2700000" algn="tl">
                  <a:srgbClr val="000000">
                    <a:alpha val="43137"/>
                  </a:srgbClr>
                </a:outerShdw>
              </a:effectLst>
            </a:endParaRPr>
          </a:p>
        </p:txBody>
      </p:sp>
      <p:sp>
        <p:nvSpPr>
          <p:cNvPr id="17" name="Rectangle 16"/>
          <p:cNvSpPr/>
          <p:nvPr/>
        </p:nvSpPr>
        <p:spPr>
          <a:xfrm rot="3128901">
            <a:off x="4700640" y="3638010"/>
            <a:ext cx="1600200" cy="457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Teamwork</a:t>
            </a:r>
            <a:endParaRPr lang="en-US" b="1" dirty="0">
              <a:effectLst>
                <a:outerShdw blurRad="38100" dist="38100" dir="2700000" algn="tl">
                  <a:srgbClr val="000000">
                    <a:alpha val="43137"/>
                  </a:srgbClr>
                </a:outerShdw>
              </a:effectLst>
            </a:endParaRPr>
          </a:p>
        </p:txBody>
      </p:sp>
      <p:sp>
        <p:nvSpPr>
          <p:cNvPr id="18" name="Curved Right Arrow 17"/>
          <p:cNvSpPr/>
          <p:nvPr/>
        </p:nvSpPr>
        <p:spPr>
          <a:xfrm rot="10800000">
            <a:off x="4724400" y="4249947"/>
            <a:ext cx="609600" cy="762000"/>
          </a:xfrm>
          <a:prstGeom prst="curvedRightArrow">
            <a:avLst/>
          </a:prstGeom>
          <a:solidFill>
            <a:schemeClr val="bg2">
              <a:lumMod val="75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a:off x="3200400" y="4326147"/>
            <a:ext cx="609600" cy="762000"/>
          </a:xfrm>
          <a:prstGeom prst="curvedRightArrow">
            <a:avLst/>
          </a:prstGeom>
          <a:solidFill>
            <a:schemeClr val="bg2">
              <a:lumMod val="75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itle 6"/>
          <p:cNvSpPr>
            <a:spLocks noGrp="1"/>
          </p:cNvSpPr>
          <p:nvPr>
            <p:ph type="title"/>
          </p:nvPr>
        </p:nvSpPr>
        <p:spPr>
          <a:xfrm>
            <a:off x="990600" y="228600"/>
            <a:ext cx="7010400" cy="685800"/>
          </a:xfrm>
        </p:spPr>
        <p:txBody>
          <a:bodyPr/>
          <a:lstStyle/>
          <a:p>
            <a:r>
              <a:rPr lang="en-US" dirty="0" smtClean="0">
                <a:solidFill>
                  <a:schemeClr val="bg2">
                    <a:lumMod val="90000"/>
                  </a:schemeClr>
                </a:solidFill>
              </a:rPr>
              <a:t>Individual Value(s) and Investment = </a:t>
            </a:r>
            <a:br>
              <a:rPr lang="en-US" dirty="0" smtClean="0">
                <a:solidFill>
                  <a:schemeClr val="bg2">
                    <a:lumMod val="90000"/>
                  </a:schemeClr>
                </a:solidFill>
              </a:rPr>
            </a:br>
            <a:r>
              <a:rPr lang="en-US" dirty="0" smtClean="0">
                <a:solidFill>
                  <a:schemeClr val="bg2">
                    <a:lumMod val="90000"/>
                  </a:schemeClr>
                </a:solidFill>
              </a:rPr>
              <a:t>Organizational Value (ROI)</a:t>
            </a:r>
            <a:endParaRPr lang="en-US" dirty="0">
              <a:solidFill>
                <a:schemeClr val="bg2">
                  <a:lumMod val="90000"/>
                </a:schemeClr>
              </a:solidFill>
            </a:endParaRPr>
          </a:p>
        </p:txBody>
      </p:sp>
      <p:sp>
        <p:nvSpPr>
          <p:cNvPr id="21" name="TextBox 20"/>
          <p:cNvSpPr txBox="1"/>
          <p:nvPr/>
        </p:nvSpPr>
        <p:spPr>
          <a:xfrm>
            <a:off x="533400" y="1066800"/>
            <a:ext cx="1752600" cy="1077218"/>
          </a:xfrm>
          <a:prstGeom prst="rect">
            <a:avLst/>
          </a:prstGeom>
          <a:solidFill>
            <a:schemeClr val="bg2">
              <a:lumMod val="50000"/>
              <a:alpha val="70000"/>
            </a:schemeClr>
          </a:solidFill>
          <a:ln cmpd="sng">
            <a:solidFill>
              <a:schemeClr val="bg2">
                <a:lumMod val="50000"/>
              </a:schemeClr>
            </a:solidFill>
          </a:ln>
          <a:effectLst>
            <a:outerShdw blurRad="40005" dist="22860" dir="5400000" algn="ctr" rotWithShape="0">
              <a:srgbClr val="000000">
                <a:alpha val="35000"/>
              </a:srgbClr>
            </a:outerShdw>
          </a:effectLst>
          <a:scene3d>
            <a:camera prst="orthographicFront">
              <a:rot lat="600000" lon="21000001" rev="0"/>
            </a:camera>
            <a:lightRig rig="soft" dir="t"/>
          </a:scene3d>
          <a:sp3d z="241300" extrusionH="152400" contourW="6350" prstMaterial="matte">
            <a:bevelT/>
            <a:bevelB w="165100" h="101600" prst="coolSlant"/>
            <a:extrusionClr>
              <a:schemeClr val="bg2">
                <a:lumMod val="50000"/>
              </a:schemeClr>
            </a:extrusionClr>
            <a:contourClr>
              <a:schemeClr val="bg2">
                <a:lumMod val="50000"/>
              </a:schemeClr>
            </a:contourClr>
          </a:sp3d>
        </p:spPr>
        <p:txBody>
          <a:bodyPr wrap="square" rtlCol="0">
            <a:spAutoFit/>
          </a:bodyPr>
          <a:lstStyle/>
          <a:p>
            <a:pPr algn="ctr"/>
            <a:r>
              <a:rPr lang="en-US" sz="1600" b="1" dirty="0" smtClean="0">
                <a:solidFill>
                  <a:schemeClr val="bg1"/>
                </a:solidFill>
                <a:effectLst>
                  <a:outerShdw blurRad="38100" dist="38100" dir="2700000" algn="tl">
                    <a:srgbClr val="000000">
                      <a:alpha val="43137"/>
                    </a:srgbClr>
                  </a:outerShdw>
                </a:effectLst>
              </a:rPr>
              <a:t>Communication is the lifeblood </a:t>
            </a:r>
            <a:br>
              <a:rPr lang="en-US" sz="1600" b="1" dirty="0" smtClean="0">
                <a:solidFill>
                  <a:schemeClr val="bg1"/>
                </a:solidFill>
                <a:effectLst>
                  <a:outerShdw blurRad="38100" dist="38100" dir="2700000" algn="tl">
                    <a:srgbClr val="000000">
                      <a:alpha val="43137"/>
                    </a:srgbClr>
                  </a:outerShdw>
                </a:effectLst>
              </a:rPr>
            </a:br>
            <a:r>
              <a:rPr lang="en-US" sz="1600" b="1" dirty="0" smtClean="0">
                <a:solidFill>
                  <a:schemeClr val="bg1"/>
                </a:solidFill>
                <a:effectLst>
                  <a:outerShdw blurRad="38100" dist="38100" dir="2700000" algn="tl">
                    <a:srgbClr val="000000">
                      <a:alpha val="43137"/>
                    </a:srgbClr>
                  </a:outerShdw>
                </a:effectLst>
              </a:rPr>
              <a:t>of a successful organization</a:t>
            </a:r>
            <a:endParaRPr lang="en-US" sz="1600" b="1" dirty="0">
              <a:solidFill>
                <a:schemeClr val="bg1"/>
              </a:solidFill>
              <a:effectLst>
                <a:outerShdw blurRad="38100" dist="38100" dir="2700000" algn="tl">
                  <a:srgbClr val="000000">
                    <a:alpha val="43137"/>
                  </a:srgbClr>
                </a:outerShdw>
              </a:effectLst>
            </a:endParaRPr>
          </a:p>
        </p:txBody>
      </p:sp>
      <p:graphicFrame>
        <p:nvGraphicFramePr>
          <p:cNvPr id="22" name="Diagram 21"/>
          <p:cNvGraphicFramePr/>
          <p:nvPr/>
        </p:nvGraphicFramePr>
        <p:xfrm>
          <a:off x="5943600" y="1066800"/>
          <a:ext cx="2057400" cy="106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tie.everett\AppData\Local\Microsoft\Windows\Temporary Internet Files\Content.Outlook\H9SDM1NM\img034_edi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67200" y="1219200"/>
            <a:ext cx="3733800" cy="2971799"/>
          </a:xfrm>
          <a:prstGeom prst="rect">
            <a:avLst/>
          </a:prstGeom>
          <a:noFill/>
        </p:spPr>
      </p:pic>
      <p:sp>
        <p:nvSpPr>
          <p:cNvPr id="6" name="TextBox 5"/>
          <p:cNvSpPr txBox="1"/>
          <p:nvPr/>
        </p:nvSpPr>
        <p:spPr>
          <a:xfrm>
            <a:off x="533400" y="1219200"/>
            <a:ext cx="3733800" cy="5906232"/>
          </a:xfrm>
          <a:prstGeom prst="rect">
            <a:avLst/>
          </a:prstGeom>
          <a:noFill/>
        </p:spPr>
        <p:txBody>
          <a:bodyPr wrap="square" lIns="45720" tIns="0" rIns="45720" bIns="0" rtlCol="0">
            <a:spAutoFit/>
          </a:bodyPr>
          <a:lstStyle/>
          <a:p>
            <a:pPr algn="ctr">
              <a:spcBef>
                <a:spcPts val="600"/>
              </a:spcBef>
              <a:spcAft>
                <a:spcPts val="0"/>
              </a:spcAft>
            </a:pPr>
            <a:r>
              <a:rPr lang="en-US" sz="1100" dirty="0" smtClean="0"/>
              <a:t>“Today, more than ever before, science holds the key to our survival as a planet and our security and prosperity as a nation. It's time we once again put science at the top of our agenda and work to restore America's place as the world leader in science and technology.'</a:t>
            </a:r>
          </a:p>
          <a:p>
            <a:pPr algn="r">
              <a:spcBef>
                <a:spcPts val="0"/>
              </a:spcBef>
              <a:spcAft>
                <a:spcPts val="600"/>
              </a:spcAft>
            </a:pPr>
            <a:r>
              <a:rPr lang="en-US" sz="1000" b="1" dirty="0" smtClean="0"/>
              <a:t>-- President Barack Obama </a:t>
            </a:r>
          </a:p>
          <a:p>
            <a:pPr marL="173038" lvl="0" algn="ctr" defTabSz="2000250">
              <a:lnSpc>
                <a:spcPct val="90000"/>
              </a:lnSpc>
              <a:spcBef>
                <a:spcPts val="600"/>
              </a:spcBef>
              <a:spcAft>
                <a:spcPts val="600"/>
              </a:spcAft>
            </a:pPr>
            <a:endParaRPr lang="en-US" sz="600" b="1" dirty="0" smtClean="0"/>
          </a:p>
          <a:p>
            <a:pPr marL="173038" lvl="0" algn="ctr" defTabSz="2000250">
              <a:lnSpc>
                <a:spcPct val="90000"/>
              </a:lnSpc>
              <a:spcBef>
                <a:spcPts val="600"/>
              </a:spcBef>
              <a:spcAft>
                <a:spcPts val="600"/>
              </a:spcAft>
            </a:pPr>
            <a:r>
              <a:rPr lang="en-US" sz="1100" b="1" dirty="0" smtClean="0"/>
              <a:t>The Army is investing in STEM to achieve success</a:t>
            </a:r>
          </a:p>
          <a:p>
            <a:pPr marL="228600" lvl="0" indent="-228600" defTabSz="2000250">
              <a:lnSpc>
                <a:spcPct val="90000"/>
              </a:lnSpc>
              <a:spcBef>
                <a:spcPts val="600"/>
              </a:spcBef>
              <a:spcAft>
                <a:spcPts val="600"/>
              </a:spcAft>
              <a:buClr>
                <a:srgbClr val="009650"/>
              </a:buClr>
              <a:buFont typeface="Wingdings" pitchFamily="2" charset="2"/>
              <a:buChar char="«"/>
            </a:pPr>
            <a:r>
              <a:rPr lang="en-US" sz="1000" dirty="0" smtClean="0">
                <a:solidFill>
                  <a:schemeClr val="tx1">
                    <a:lumMod val="85000"/>
                    <a:lumOff val="15000"/>
                  </a:schemeClr>
                </a:solidFill>
              </a:rPr>
              <a:t>The Army now requires all incoming ROTC officers to have a </a:t>
            </a:r>
            <a:r>
              <a:rPr lang="en-US" sz="1000" b="1" dirty="0" smtClean="0">
                <a:solidFill>
                  <a:schemeClr val="tx1">
                    <a:lumMod val="85000"/>
                    <a:lumOff val="15000"/>
                  </a:schemeClr>
                </a:solidFill>
              </a:rPr>
              <a:t>STEM-oriented degree</a:t>
            </a:r>
            <a:r>
              <a:rPr lang="en-US" sz="1000" dirty="0" smtClean="0">
                <a:solidFill>
                  <a:schemeClr val="tx1">
                    <a:lumMod val="85000"/>
                    <a:lumOff val="15000"/>
                  </a:schemeClr>
                </a:solidFill>
              </a:rPr>
              <a:t>.</a:t>
            </a:r>
          </a:p>
          <a:p>
            <a:pPr marL="228600" lvl="0" indent="-228600" defTabSz="2000250">
              <a:lnSpc>
                <a:spcPct val="90000"/>
              </a:lnSpc>
              <a:spcBef>
                <a:spcPts val="600"/>
              </a:spcBef>
              <a:spcAft>
                <a:spcPts val="600"/>
              </a:spcAft>
              <a:buClr>
                <a:srgbClr val="009650"/>
              </a:buClr>
              <a:buFont typeface="Wingdings" pitchFamily="2" charset="2"/>
              <a:buChar char="«"/>
            </a:pPr>
            <a:r>
              <a:rPr lang="en-US" sz="1000" dirty="0" smtClean="0">
                <a:solidFill>
                  <a:schemeClr val="tx1">
                    <a:lumMod val="85000"/>
                    <a:lumOff val="15000"/>
                  </a:schemeClr>
                </a:solidFill>
              </a:rPr>
              <a:t>The U.S. Army annually grants more than </a:t>
            </a:r>
            <a:r>
              <a:rPr lang="en-US" sz="1000" b="1" dirty="0" smtClean="0">
                <a:solidFill>
                  <a:schemeClr val="tx1">
                    <a:lumMod val="85000"/>
                    <a:lumOff val="15000"/>
                  </a:schemeClr>
                </a:solidFill>
              </a:rPr>
              <a:t>$250 million in ROTC scholarships</a:t>
            </a:r>
            <a:r>
              <a:rPr lang="en-US" sz="1000" dirty="0" smtClean="0">
                <a:solidFill>
                  <a:schemeClr val="tx1">
                    <a:lumMod val="85000"/>
                    <a:lumOff val="15000"/>
                  </a:schemeClr>
                </a:solidFill>
              </a:rPr>
              <a:t>. </a:t>
            </a:r>
          </a:p>
          <a:p>
            <a:pPr marL="228600" lvl="0" indent="-228600" defTabSz="2000250">
              <a:lnSpc>
                <a:spcPct val="90000"/>
              </a:lnSpc>
              <a:spcBef>
                <a:spcPts val="600"/>
              </a:spcBef>
              <a:spcAft>
                <a:spcPts val="600"/>
              </a:spcAft>
              <a:buClr>
                <a:srgbClr val="009650"/>
              </a:buClr>
              <a:buFont typeface="Wingdings" pitchFamily="2" charset="2"/>
              <a:buChar char="«"/>
            </a:pPr>
            <a:r>
              <a:rPr lang="en-US" sz="1000" dirty="0" smtClean="0">
                <a:solidFill>
                  <a:schemeClr val="tx1">
                    <a:lumMod val="85000"/>
                    <a:lumOff val="15000"/>
                  </a:schemeClr>
                </a:solidFill>
              </a:rPr>
              <a:t>Numerous </a:t>
            </a:r>
            <a:r>
              <a:rPr lang="en-US" sz="1000" b="1" dirty="0" smtClean="0">
                <a:solidFill>
                  <a:schemeClr val="tx1">
                    <a:lumMod val="85000"/>
                    <a:lumOff val="15000"/>
                  </a:schemeClr>
                </a:solidFill>
              </a:rPr>
              <a:t>Army posts are dedicated to scientific research </a:t>
            </a:r>
            <a:r>
              <a:rPr lang="en-US" sz="1000" dirty="0" smtClean="0">
                <a:solidFill>
                  <a:schemeClr val="tx1">
                    <a:lumMod val="85000"/>
                    <a:lumOff val="15000"/>
                  </a:schemeClr>
                </a:solidFill>
              </a:rPr>
              <a:t>and improving the Army’s  technical capabilities, e.g., Aberdeen Proving Grounds, MD; Redstone Arsenal, AL, Natick Army Research Laboratories, MA.</a:t>
            </a:r>
          </a:p>
          <a:p>
            <a:pPr marL="228600" lvl="0" indent="-228600" defTabSz="2000250">
              <a:lnSpc>
                <a:spcPct val="90000"/>
              </a:lnSpc>
              <a:spcBef>
                <a:spcPts val="600"/>
              </a:spcBef>
              <a:spcAft>
                <a:spcPts val="600"/>
              </a:spcAft>
              <a:buClr>
                <a:srgbClr val="009650"/>
              </a:buClr>
              <a:buFont typeface="Wingdings" pitchFamily="2" charset="2"/>
              <a:buChar char="«"/>
            </a:pPr>
            <a:r>
              <a:rPr lang="en-US" sz="1000" dirty="0" smtClean="0">
                <a:solidFill>
                  <a:schemeClr val="tx1">
                    <a:lumMod val="85000"/>
                    <a:lumOff val="15000"/>
                  </a:schemeClr>
                </a:solidFill>
              </a:rPr>
              <a:t>The Army’s undergraduate engineering program at </a:t>
            </a:r>
            <a:r>
              <a:rPr lang="en-US" sz="1000" b="1" dirty="0" smtClean="0">
                <a:solidFill>
                  <a:schemeClr val="tx1">
                    <a:lumMod val="85000"/>
                    <a:lumOff val="15000"/>
                  </a:schemeClr>
                </a:solidFill>
              </a:rPr>
              <a:t>West Point continues to be one of the best engineering schools </a:t>
            </a:r>
            <a:r>
              <a:rPr lang="en-US" sz="1000" dirty="0" smtClean="0">
                <a:solidFill>
                  <a:schemeClr val="tx1">
                    <a:lumMod val="85000"/>
                    <a:lumOff val="15000"/>
                  </a:schemeClr>
                </a:solidFill>
              </a:rPr>
              <a:t>in the nation.</a:t>
            </a:r>
          </a:p>
          <a:p>
            <a:pPr marL="228600" lvl="0" indent="-228600" defTabSz="2000250">
              <a:lnSpc>
                <a:spcPct val="90000"/>
              </a:lnSpc>
              <a:spcBef>
                <a:spcPts val="600"/>
              </a:spcBef>
              <a:spcAft>
                <a:spcPts val="600"/>
              </a:spcAft>
              <a:buClr>
                <a:srgbClr val="009650"/>
              </a:buClr>
              <a:buFont typeface="Wingdings" pitchFamily="2" charset="2"/>
              <a:buChar char="«"/>
            </a:pPr>
            <a:r>
              <a:rPr lang="en-US" sz="1000" dirty="0" smtClean="0">
                <a:solidFill>
                  <a:schemeClr val="tx1">
                    <a:lumMod val="85000"/>
                    <a:lumOff val="15000"/>
                  </a:schemeClr>
                </a:solidFill>
              </a:rPr>
              <a:t>The Army </a:t>
            </a:r>
            <a:r>
              <a:rPr lang="en-US" sz="1000" b="1" dirty="0" smtClean="0">
                <a:solidFill>
                  <a:schemeClr val="tx1">
                    <a:lumMod val="85000"/>
                    <a:lumOff val="15000"/>
                  </a:schemeClr>
                </a:solidFill>
              </a:rPr>
              <a:t>has numerous STEM-related career fields for both officers and enlistees</a:t>
            </a:r>
            <a:r>
              <a:rPr lang="en-US" sz="1000" dirty="0" smtClean="0">
                <a:solidFill>
                  <a:schemeClr val="tx1">
                    <a:lumMod val="85000"/>
                    <a:lumOff val="15000"/>
                  </a:schemeClr>
                </a:solidFill>
              </a:rPr>
              <a:t>, e.g., </a:t>
            </a:r>
            <a:r>
              <a:rPr lang="en-US" sz="1000" dirty="0" smtClean="0"/>
              <a:t>Environmental Science/Engineering Officer (72D), Clinical Laboratory Scientist (71E), Enlisted Computer/Detection Systems Repairer (94F), Information Technology Specialist (25B), Satellite Communication Systems Operator-Maintainer (25S), Test Measurement and Diagnostic Equipment Maintenance Support Specialist (94H)</a:t>
            </a:r>
            <a:endParaRPr lang="en-US" sz="1000" dirty="0" smtClean="0">
              <a:solidFill>
                <a:schemeClr val="tx1">
                  <a:lumMod val="85000"/>
                  <a:lumOff val="15000"/>
                </a:schemeClr>
              </a:solidFill>
            </a:endParaRPr>
          </a:p>
          <a:p>
            <a:pPr marL="342900" lvl="0" indent="-169863" defTabSz="2000250">
              <a:lnSpc>
                <a:spcPct val="90000"/>
              </a:lnSpc>
              <a:spcBef>
                <a:spcPts val="600"/>
              </a:spcBef>
              <a:spcAft>
                <a:spcPts val="600"/>
              </a:spcAft>
              <a:buClr>
                <a:srgbClr val="009650"/>
              </a:buClr>
              <a:buFont typeface="Wingdings" pitchFamily="2" charset="2"/>
              <a:buChar char="«"/>
            </a:pPr>
            <a:endParaRPr lang="en-US" sz="1000" dirty="0" smtClean="0">
              <a:solidFill>
                <a:schemeClr val="tx1">
                  <a:lumMod val="85000"/>
                  <a:lumOff val="15000"/>
                </a:schemeClr>
              </a:solidFill>
            </a:endParaRPr>
          </a:p>
          <a:p>
            <a:pPr marL="173038" lvl="0" defTabSz="2000250">
              <a:lnSpc>
                <a:spcPct val="90000"/>
              </a:lnSpc>
              <a:spcBef>
                <a:spcPts val="600"/>
              </a:spcBef>
              <a:spcAft>
                <a:spcPts val="600"/>
              </a:spcAft>
            </a:pPr>
            <a:endParaRPr lang="en-US" sz="1000" dirty="0" smtClean="0">
              <a:solidFill>
                <a:schemeClr val="tx1">
                  <a:lumMod val="85000"/>
                  <a:lumOff val="15000"/>
                </a:schemeClr>
              </a:solidFill>
            </a:endParaRPr>
          </a:p>
          <a:p>
            <a:pPr lvl="0">
              <a:spcBef>
                <a:spcPts val="600"/>
              </a:spcBef>
              <a:spcAft>
                <a:spcPts val="600"/>
              </a:spcAft>
            </a:pPr>
            <a:endParaRPr lang="en-US" sz="1000" dirty="0"/>
          </a:p>
        </p:txBody>
      </p:sp>
      <p:sp>
        <p:nvSpPr>
          <p:cNvPr id="17" name="Title 6"/>
          <p:cNvSpPr txBox="1">
            <a:spLocks/>
          </p:cNvSpPr>
          <p:nvPr/>
        </p:nvSpPr>
        <p:spPr bwMode="auto">
          <a:xfrm>
            <a:off x="990600" y="228600"/>
            <a:ext cx="7010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2000" b="1" dirty="0" smtClean="0">
                <a:solidFill>
                  <a:schemeClr val="bg2">
                    <a:lumMod val="90000"/>
                  </a:schemeClr>
                </a:solidFill>
                <a:latin typeface="+mj-lt"/>
                <a:ea typeface="ＭＳ Ｐゴシック" charset="-128"/>
                <a:cs typeface="+mj-cs"/>
              </a:rPr>
              <a:t>Army Leaders Rely on our STEM Capabilities</a:t>
            </a:r>
            <a:endParaRPr kumimoji="0" lang="en-US" sz="2000" b="1" i="0" u="none" strike="noStrike" kern="1200" cap="none" spc="0" normalizeH="0" baseline="0" noProof="0" dirty="0">
              <a:ln>
                <a:noFill/>
              </a:ln>
              <a:solidFill>
                <a:schemeClr val="bg2">
                  <a:lumMod val="90000"/>
                </a:schemeClr>
              </a:solidFill>
              <a:effectLst/>
              <a:uLnTx/>
              <a:uFillTx/>
              <a:latin typeface="+mj-lt"/>
              <a:ea typeface="ＭＳ Ｐゴシック" charset="-128"/>
              <a:cs typeface="+mj-cs"/>
            </a:endParaRPr>
          </a:p>
        </p:txBody>
      </p:sp>
      <p:sp>
        <p:nvSpPr>
          <p:cNvPr id="7" name="Rectangle 6"/>
          <p:cNvSpPr/>
          <p:nvPr/>
        </p:nvSpPr>
        <p:spPr>
          <a:xfrm>
            <a:off x="4267200" y="4267200"/>
            <a:ext cx="3733800" cy="1526572"/>
          </a:xfrm>
          <a:prstGeom prst="rect">
            <a:avLst/>
          </a:prstGeom>
        </p:spPr>
        <p:txBody>
          <a:bodyPr wrap="square">
            <a:spAutoFit/>
          </a:bodyPr>
          <a:lstStyle/>
          <a:p>
            <a:pPr lvl="0" algn="ctr" defTabSz="2000250">
              <a:lnSpc>
                <a:spcPct val="90000"/>
              </a:lnSpc>
              <a:spcBef>
                <a:spcPts val="0"/>
              </a:spcBef>
              <a:spcAft>
                <a:spcPts val="600"/>
              </a:spcAft>
            </a:pPr>
            <a:r>
              <a:rPr lang="en-US" sz="1050" b="1" dirty="0" smtClean="0"/>
              <a:t>How is the Army attracting tomorrow’s STEM leaders?</a:t>
            </a:r>
          </a:p>
          <a:p>
            <a:pPr marL="1588" lvl="1" defTabSz="2000250">
              <a:lnSpc>
                <a:spcPct val="90000"/>
              </a:lnSpc>
              <a:spcBef>
                <a:spcPts val="0"/>
              </a:spcBef>
              <a:spcAft>
                <a:spcPts val="600"/>
              </a:spcAft>
            </a:pPr>
            <a:r>
              <a:rPr lang="en-US" sz="1100" dirty="0" smtClean="0">
                <a:solidFill>
                  <a:schemeClr val="tx1">
                    <a:lumMod val="85000"/>
                    <a:lumOff val="15000"/>
                  </a:schemeClr>
                </a:solidFill>
              </a:rPr>
              <a:t>Through the development and integration of </a:t>
            </a:r>
            <a:r>
              <a:rPr lang="en-US" sz="1100" b="1" dirty="0" smtClean="0">
                <a:solidFill>
                  <a:schemeClr val="tx1">
                    <a:lumMod val="85000"/>
                    <a:lumOff val="15000"/>
                  </a:schemeClr>
                </a:solidFill>
              </a:rPr>
              <a:t>non-kinetic, hi-tech recruiting and education assets</a:t>
            </a:r>
            <a:r>
              <a:rPr lang="en-US" sz="1100" dirty="0" smtClean="0">
                <a:solidFill>
                  <a:schemeClr val="tx1">
                    <a:lumMod val="85000"/>
                    <a:lumOff val="15000"/>
                  </a:schemeClr>
                </a:solidFill>
              </a:rPr>
              <a:t>, the Army can help mitigate the national STEM crisis by appealing to an increasingly technical target demographic audience, increasing access to historically hard-to-reach schools, increasing  the output of qualified, experienced leaders that are trained and equipped to be successful in today’s technology-dependent society.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le 58"/>
          <p:cNvGraphicFramePr>
            <a:graphicFrameLocks noGrp="1"/>
          </p:cNvGraphicFramePr>
          <p:nvPr/>
        </p:nvGraphicFramePr>
        <p:xfrm>
          <a:off x="533401" y="1052481"/>
          <a:ext cx="7467599" cy="5424519"/>
        </p:xfrm>
        <a:graphic>
          <a:graphicData uri="http://schemas.openxmlformats.org/drawingml/2006/table">
            <a:tbl>
              <a:tblPr firstRow="1" bandRow="1">
                <a:tableStyleId>{F5AB1C69-6EDB-4FF4-983F-18BD219EF322}</a:tableStyleId>
              </a:tblPr>
              <a:tblGrid>
                <a:gridCol w="1142999"/>
                <a:gridCol w="381000"/>
                <a:gridCol w="1188720"/>
                <a:gridCol w="1188720"/>
                <a:gridCol w="1188720"/>
                <a:gridCol w="1188720"/>
                <a:gridCol w="1188720"/>
              </a:tblGrid>
              <a:tr h="512194">
                <a:tc>
                  <a:txBody>
                    <a:bodyPr/>
                    <a:lstStyle/>
                    <a:p>
                      <a:endParaRPr lang="en-US" sz="800" dirty="0">
                        <a:solidFill>
                          <a:schemeClr val="bg2"/>
                        </a:solidFill>
                      </a:endParaRPr>
                    </a:p>
                  </a:txBody>
                  <a:tcP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Years</a:t>
                      </a:r>
                    </a:p>
                  </a:txBody>
                  <a:tcPr marL="0" marR="0" anchor="ct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1 - 2</a:t>
                      </a:r>
                    </a:p>
                  </a:txBody>
                  <a:tcPr anchor="ct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3 - 9</a:t>
                      </a:r>
                    </a:p>
                  </a:txBody>
                  <a:tcPr anchor="ct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10 - 16</a:t>
                      </a:r>
                    </a:p>
                  </a:txBody>
                  <a:tcPr anchor="ct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17 - 21</a:t>
                      </a:r>
                    </a:p>
                  </a:txBody>
                  <a:tcPr anchor="ct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22 - 30</a:t>
                      </a:r>
                    </a:p>
                  </a:txBody>
                  <a:tcPr anchor="ctr">
                    <a:solidFill>
                      <a:srgbClr val="008C50"/>
                    </a:solidFill>
                  </a:tcPr>
                </a:tc>
              </a:tr>
              <a:tr h="1060258">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dirty="0" smtClean="0"/>
                        <a:t>Rank</a:t>
                      </a:r>
                    </a:p>
                  </a:txBody>
                  <a:tcPr/>
                </a:tc>
                <a:tc>
                  <a:txBody>
                    <a:bodyPr/>
                    <a:lstStyle/>
                    <a:p>
                      <a:endParaRPr lang="en-US" sz="80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t>2</a:t>
                      </a:r>
                      <a:r>
                        <a:rPr lang="en-US" sz="800" b="1" baseline="30000" dirty="0" smtClean="0"/>
                        <a:t>nd</a:t>
                      </a:r>
                      <a:r>
                        <a:rPr lang="en-US" sz="800" b="1" dirty="0" smtClean="0"/>
                        <a:t> / 1</a:t>
                      </a:r>
                      <a:r>
                        <a:rPr lang="en-US" sz="800" b="1" baseline="30000" dirty="0" smtClean="0"/>
                        <a:t>st</a:t>
                      </a:r>
                      <a:r>
                        <a:rPr lang="en-US" sz="800" b="1" dirty="0" smtClean="0"/>
                        <a:t> Lieutenant</a:t>
                      </a:r>
                    </a:p>
                  </a:txBody>
                  <a:tcPr/>
                </a:tc>
                <a:tc>
                  <a:txBody>
                    <a:bodyPr/>
                    <a:lstStyle/>
                    <a:p>
                      <a:pPr algn="ctr"/>
                      <a:r>
                        <a:rPr lang="en-US" sz="800" b="1" dirty="0" smtClean="0"/>
                        <a:t>Captain</a:t>
                      </a:r>
                      <a:endParaRPr lang="en-US" sz="800" b="1" dirty="0"/>
                    </a:p>
                  </a:txBody>
                  <a:tcPr/>
                </a:tc>
                <a:tc>
                  <a:txBody>
                    <a:bodyPr/>
                    <a:lstStyle/>
                    <a:p>
                      <a:pPr algn="ctr"/>
                      <a:r>
                        <a:rPr lang="en-US" sz="800" b="1" dirty="0" smtClean="0"/>
                        <a:t>Major</a:t>
                      </a:r>
                      <a:endParaRPr lang="en-US" sz="8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t>Lieutenant Colonel</a:t>
                      </a:r>
                    </a:p>
                  </a:txBody>
                  <a:tcPr/>
                </a:tc>
                <a:tc>
                  <a:txBody>
                    <a:bodyPr/>
                    <a:lstStyle/>
                    <a:p>
                      <a:pPr algn="ctr"/>
                      <a:r>
                        <a:rPr lang="en-US" sz="800" b="1" dirty="0" smtClean="0"/>
                        <a:t>Colonel</a:t>
                      </a:r>
                      <a:endParaRPr lang="en-US" sz="800" b="1" dirty="0"/>
                    </a:p>
                  </a:txBody>
                  <a:tcPr/>
                </a:tc>
              </a:tr>
              <a:tr h="2150352">
                <a:tc>
                  <a:txBody>
                    <a:bodyPr/>
                    <a:lstStyle/>
                    <a:p>
                      <a:pPr algn="r">
                        <a:defRPr/>
                      </a:pPr>
                      <a:r>
                        <a:rPr lang="en-US" sz="800" b="1" dirty="0" smtClean="0">
                          <a:effectLst>
                            <a:outerShdw blurRad="38100" dist="38100" dir="2700000" algn="tl">
                              <a:srgbClr val="C0C0C0"/>
                            </a:outerShdw>
                          </a:effectLst>
                          <a:sym typeface="Gill Sans" pitchFamily="1" charset="0"/>
                        </a:rPr>
                        <a:t>PROFESSIONAL</a:t>
                      </a:r>
                    </a:p>
                    <a:p>
                      <a:pPr algn="r">
                        <a:defRPr/>
                      </a:pPr>
                      <a:r>
                        <a:rPr lang="en-US" sz="800" b="1" dirty="0" smtClean="0">
                          <a:effectLst>
                            <a:outerShdw blurRad="38100" dist="38100" dir="2700000" algn="tl">
                              <a:srgbClr val="C0C0C0"/>
                            </a:outerShdw>
                          </a:effectLst>
                          <a:sym typeface="Gill Sans" pitchFamily="1" charset="0"/>
                        </a:rPr>
                        <a:t>KEY</a:t>
                      </a:r>
                    </a:p>
                    <a:p>
                      <a:pPr algn="r">
                        <a:defRPr/>
                      </a:pPr>
                      <a:r>
                        <a:rPr lang="en-US" sz="800" b="1" dirty="0" smtClean="0">
                          <a:effectLst>
                            <a:outerShdw blurRad="38100" dist="38100" dir="2700000" algn="tl">
                              <a:srgbClr val="C0C0C0"/>
                            </a:outerShdw>
                          </a:effectLst>
                          <a:sym typeface="Gill Sans" pitchFamily="1" charset="0"/>
                        </a:rPr>
                        <a:t>DEVELOPMENTAL/</a:t>
                      </a:r>
                      <a:br>
                        <a:rPr lang="en-US" sz="800" b="1" dirty="0" smtClean="0">
                          <a:effectLst>
                            <a:outerShdw blurRad="38100" dist="38100" dir="2700000" algn="tl">
                              <a:srgbClr val="C0C0C0"/>
                            </a:outerShdw>
                          </a:effectLst>
                          <a:sym typeface="Gill Sans" pitchFamily="1" charset="0"/>
                        </a:rPr>
                      </a:br>
                      <a:r>
                        <a:rPr lang="en-US" sz="800" b="1" dirty="0" smtClean="0">
                          <a:effectLst>
                            <a:outerShdw blurRad="38100" dist="38100" dir="2700000" algn="tl">
                              <a:srgbClr val="C0C0C0"/>
                            </a:outerShdw>
                          </a:effectLst>
                          <a:sym typeface="Gill Sans" pitchFamily="1" charset="0"/>
                        </a:rPr>
                        <a:t>BROADENING </a:t>
                      </a:r>
                    </a:p>
                    <a:p>
                      <a:pPr algn="r">
                        <a:defRPr/>
                      </a:pPr>
                      <a:r>
                        <a:rPr lang="en-US" sz="800" b="1" dirty="0" smtClean="0">
                          <a:effectLst>
                            <a:outerShdw blurRad="38100" dist="38100" dir="2700000" algn="tl">
                              <a:srgbClr val="C0C0C0"/>
                            </a:outerShdw>
                          </a:effectLst>
                          <a:sym typeface="Gill Sans" pitchFamily="1" charset="0"/>
                        </a:rPr>
                        <a:t>ASSIGNMENTS</a:t>
                      </a:r>
                    </a:p>
                    <a:p>
                      <a:pPr algn="r"/>
                      <a:endParaRPr lang="en-US" sz="8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sym typeface="Gill Sans" pitchFamily="1" charset="0"/>
                      </a:endParaRPr>
                    </a:p>
                    <a:p>
                      <a:endParaRPr lang="en-US" sz="800" dirty="0"/>
                    </a:p>
                  </a:txBody>
                  <a:tcPr anchor="ctr"/>
                </a:tc>
                <a:tc>
                  <a:txBody>
                    <a:bodyPr/>
                    <a:lstStyle/>
                    <a:p>
                      <a:r>
                        <a:rPr lang="en-US" sz="800" dirty="0" smtClean="0">
                          <a:sym typeface="Gill Sans" pitchFamily="1" charset="0"/>
                        </a:rPr>
                        <a:t>Typically the entry-level rank for most Officers. Leads platoon-size elements consisting of the platoon SGT and two or more squads (16 to 44 Soldiers). As a senior Lieutenant, they are often selected to be the Executive Officer of a company-sized unit (110 to 140 personnel). </a:t>
                      </a:r>
                      <a:endParaRPr lang="en-US" sz="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ym typeface="Gill Sans" pitchFamily="1" charset="0"/>
                        </a:rPr>
                        <a:t>Commands and controls company-sized units (62 to 190 Soldiers). Instructs skills at service schools and combat training centers and is often a Staff Officer at the battalion level.</a:t>
                      </a:r>
                      <a:endParaRPr kumimoji="1" lang="en-US" sz="800" dirty="0" smtClean="0">
                        <a:sym typeface="Gill Sans" pitchFamily="1" charset="0"/>
                      </a:endParaRPr>
                    </a:p>
                    <a:p>
                      <a:endParaRPr lang="en-US" sz="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Serves as primary Staff Officer for brigade and task force command regarding personnel, logistical and operational missions. </a:t>
                      </a:r>
                    </a:p>
                    <a:p>
                      <a:endParaRPr lang="en-US" sz="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ym typeface="Gill Sans" pitchFamily="1" charset="0"/>
                        </a:rPr>
                        <a:t>Typically commands battalion-sized units (300 to 1,000 Soldiers).  May also be selected for brigade and task force Executive Officer.</a:t>
                      </a:r>
                      <a:endParaRPr kumimoji="1" lang="en-US" sz="800" dirty="0" smtClean="0">
                        <a:sym typeface="Gill Sans" pitchFamily="1" charset="0"/>
                      </a:endParaRPr>
                    </a:p>
                    <a:p>
                      <a:endParaRPr lang="en-US" sz="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ym typeface="Gill Sans" pitchFamily="1" charset="0"/>
                        </a:rPr>
                        <a:t>Typically commands brigade-sized units (3,000 to 5,000 Soldiers), with a CSM as principal NCO assistant. Also found as the chief of divisional-level staff agencies. </a:t>
                      </a:r>
                      <a:endParaRPr kumimoji="1" lang="en-US" sz="800" dirty="0" smtClean="0">
                        <a:sym typeface="Gill Sans" pitchFamily="1" charset="0"/>
                      </a:endParaRPr>
                    </a:p>
                    <a:p>
                      <a:endParaRPr lang="en-US" sz="800" dirty="0"/>
                    </a:p>
                  </a:txBody>
                  <a:tcPr/>
                </a:tc>
              </a:tr>
              <a:tr h="375458">
                <a:tc>
                  <a:txBody>
                    <a:bodyPr/>
                    <a:lstStyle/>
                    <a:p>
                      <a:pPr algn="r">
                        <a:defRPr/>
                      </a:pPr>
                      <a:r>
                        <a:rPr lang="en-US" sz="800" b="1" dirty="0" smtClean="0">
                          <a:effectLst>
                            <a:outerShdw blurRad="38100" dist="38100" dir="2700000" algn="tl">
                              <a:srgbClr val="C0C0C0"/>
                            </a:outerShdw>
                          </a:effectLst>
                          <a:sym typeface="Gill Sans" pitchFamily="1" charset="0"/>
                        </a:rPr>
                        <a:t>Civilian </a:t>
                      </a:r>
                    </a:p>
                    <a:p>
                      <a:pPr algn="r">
                        <a:defRPr/>
                      </a:pPr>
                      <a:r>
                        <a:rPr lang="en-US" sz="800" b="1" dirty="0" smtClean="0">
                          <a:effectLst>
                            <a:outerShdw blurRad="38100" dist="38100" dir="2700000" algn="tl">
                              <a:srgbClr val="C0C0C0"/>
                            </a:outerShdw>
                          </a:effectLst>
                          <a:sym typeface="Gill Sans" pitchFamily="1" charset="0"/>
                        </a:rPr>
                        <a:t>Education</a:t>
                      </a:r>
                      <a:endParaRPr lang="en-US" sz="800" b="1" dirty="0" smtClean="0">
                        <a:solidFill>
                          <a:srgbClr val="000000"/>
                        </a:solidFill>
                        <a:effectLst>
                          <a:outerShdw blurRad="38100" dist="38100" dir="2700000" algn="tl">
                            <a:srgbClr val="C0C0C0"/>
                          </a:outerShdw>
                        </a:effectLst>
                        <a:latin typeface="Microsoft Sans Serif" pitchFamily="34" charset="0"/>
                        <a:sym typeface="Gill Sans" pitchFamily="1" charset="0"/>
                      </a:endParaRPr>
                    </a:p>
                  </a:txBody>
                  <a:tcPr/>
                </a:tc>
                <a:tc>
                  <a:txBody>
                    <a:bodyPr/>
                    <a:lstStyle/>
                    <a:p>
                      <a:endParaRPr lang="en-US" sz="800"/>
                    </a:p>
                  </a:txBody>
                  <a:tcPr anchor="ctr"/>
                </a:tc>
                <a:tc>
                  <a:txBody>
                    <a:bodyPr/>
                    <a:lstStyle/>
                    <a:p>
                      <a:pPr algn="ctr" eaLnBrk="0" hangingPunct="0">
                        <a:defRPr/>
                      </a:pPr>
                      <a:r>
                        <a:rPr lang="en-US" sz="800" b="1" dirty="0" smtClean="0">
                          <a:effectLst/>
                          <a:sym typeface="Gill Sans" pitchFamily="1" charset="0"/>
                        </a:rPr>
                        <a:t>Bachelors </a:t>
                      </a:r>
                    </a:p>
                    <a:p>
                      <a:pPr algn="ctr" eaLnBrk="0" hangingPunct="0">
                        <a:defRPr/>
                      </a:pPr>
                      <a:r>
                        <a:rPr lang="en-US" sz="800" b="1" dirty="0" smtClean="0">
                          <a:effectLst/>
                          <a:sym typeface="Gill Sans" pitchFamily="1" charset="0"/>
                        </a:rPr>
                        <a:t>Degree</a:t>
                      </a:r>
                      <a:endParaRPr lang="en-US" sz="800" b="1" dirty="0" smtClean="0">
                        <a:solidFill>
                          <a:srgbClr val="000000"/>
                        </a:solidFill>
                        <a:effectLst/>
                        <a:latin typeface="Microsoft Sans Serif" pitchFamily="34" charset="0"/>
                        <a:sym typeface="Gill Sans" pitchFamily="1" charset="0"/>
                      </a:endParaRPr>
                    </a:p>
                  </a:txBody>
                  <a:tcPr anchor="ct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effectLst/>
                          <a:sym typeface="Gill Sans" pitchFamily="1" charset="0"/>
                        </a:rPr>
                        <a:t>Graduate Degree (s)</a:t>
                      </a:r>
                      <a:endParaRPr lang="en-US" sz="800" b="1" dirty="0" smtClean="0">
                        <a:solidFill>
                          <a:srgbClr val="000000"/>
                        </a:solidFill>
                        <a:effectLst/>
                        <a:latin typeface="Microsoft Sans Serif" pitchFamily="34" charset="0"/>
                        <a:sym typeface="Gill Sans" pitchFamily="1" charset="0"/>
                      </a:endParaRPr>
                    </a:p>
                  </a:txBody>
                  <a:tcPr anchor="ctr"/>
                </a:tc>
                <a:tc hMerge="1">
                  <a:txBody>
                    <a:bodyPr/>
                    <a:lstStyle/>
                    <a:p>
                      <a:endParaRPr lang="en-US" sz="1000" dirty="0"/>
                    </a:p>
                  </a:txBody>
                  <a:tcPr/>
                </a:tc>
                <a:tc hMerge="1">
                  <a:txBody>
                    <a:bodyPr/>
                    <a:lstStyle/>
                    <a:p>
                      <a:endParaRPr lang="en-US" sz="1000" dirty="0"/>
                    </a:p>
                  </a:txBody>
                  <a:tcPr/>
                </a:tc>
                <a:tc hMerge="1">
                  <a:txBody>
                    <a:bodyPr/>
                    <a:lstStyle/>
                    <a:p>
                      <a:endParaRPr lang="en-US" sz="1000" dirty="0"/>
                    </a:p>
                  </a:txBody>
                  <a:tcPr/>
                </a:tc>
              </a:tr>
              <a:tr h="511989">
                <a:tc>
                  <a:txBody>
                    <a:bodyPr/>
                    <a:lstStyle/>
                    <a:p>
                      <a:pPr algn="r">
                        <a:defRPr/>
                      </a:pPr>
                      <a:r>
                        <a:rPr lang="en-US" sz="800" b="1" dirty="0" smtClean="0">
                          <a:effectLst>
                            <a:outerShdw blurRad="38100" dist="38100" dir="2700000" algn="tl">
                              <a:srgbClr val="C0C0C0"/>
                            </a:outerShdw>
                          </a:effectLst>
                          <a:sym typeface="Gill Sans" pitchFamily="1" charset="0"/>
                        </a:rPr>
                        <a:t>Professional</a:t>
                      </a:r>
                    </a:p>
                    <a:p>
                      <a:pPr algn="r">
                        <a:defRPr/>
                      </a:pPr>
                      <a:r>
                        <a:rPr lang="en-US" sz="800" b="1" dirty="0" smtClean="0">
                          <a:effectLst>
                            <a:outerShdw blurRad="38100" dist="38100" dir="2700000" algn="tl">
                              <a:srgbClr val="C0C0C0"/>
                            </a:outerShdw>
                          </a:effectLst>
                          <a:sym typeface="Gill Sans" pitchFamily="1" charset="0"/>
                        </a:rPr>
                        <a:t>Military</a:t>
                      </a:r>
                    </a:p>
                    <a:p>
                      <a:pPr algn="r">
                        <a:defRPr/>
                      </a:pPr>
                      <a:r>
                        <a:rPr lang="en-US" sz="800" b="1" dirty="0" smtClean="0">
                          <a:effectLst>
                            <a:outerShdw blurRad="38100" dist="38100" dir="2700000" algn="tl">
                              <a:srgbClr val="C0C0C0"/>
                            </a:outerShdw>
                          </a:effectLst>
                          <a:sym typeface="Gill Sans" pitchFamily="1" charset="0"/>
                        </a:rPr>
                        <a:t>Education</a:t>
                      </a:r>
                      <a:endParaRPr lang="en-US" sz="800" b="1" dirty="0" smtClean="0">
                        <a:solidFill>
                          <a:srgbClr val="000000"/>
                        </a:solidFill>
                        <a:effectLst>
                          <a:outerShdw blurRad="38100" dist="38100" dir="2700000" algn="tl">
                            <a:srgbClr val="C0C0C0"/>
                          </a:outerShdw>
                        </a:effectLst>
                        <a:latin typeface="Microsoft Sans Serif" pitchFamily="34" charset="0"/>
                        <a:sym typeface="Gill Sans" pitchFamily="1" charset="0"/>
                      </a:endParaRPr>
                    </a:p>
                  </a:txBody>
                  <a:tcPr/>
                </a:tc>
                <a:tc>
                  <a:txBody>
                    <a:bodyPr/>
                    <a:lstStyle/>
                    <a:p>
                      <a:endParaRPr lang="en-US" sz="80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effectLst/>
                          <a:sym typeface="Gill Sans" pitchFamily="1" charset="0"/>
                        </a:rPr>
                        <a:t>BOLC</a:t>
                      </a:r>
                      <a:endParaRPr lang="en-US" sz="800" b="1" dirty="0" smtClean="0">
                        <a:solidFill>
                          <a:srgbClr val="000000"/>
                        </a:solidFill>
                        <a:effectLst/>
                        <a:latin typeface="Microsoft Sans Serif" pitchFamily="34" charset="0"/>
                        <a:sym typeface="Gill Sans" pitchFamily="1"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effectLst/>
                          <a:sym typeface="Gill Sans" pitchFamily="1" charset="0"/>
                        </a:rPr>
                        <a:t>CCC</a:t>
                      </a:r>
                      <a:endParaRPr lang="en-US" sz="800" b="1" dirty="0" smtClean="0">
                        <a:solidFill>
                          <a:srgbClr val="000000"/>
                        </a:solidFill>
                        <a:effectLst/>
                        <a:latin typeface="Microsoft Sans Serif" pitchFamily="34" charset="0"/>
                        <a:sym typeface="Gill Sans" pitchFamily="1"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effectLst/>
                          <a:sym typeface="Gill Sans" pitchFamily="1" charset="0"/>
                        </a:rPr>
                        <a:t>ILE</a:t>
                      </a:r>
                      <a:endParaRPr lang="en-US" sz="800" b="1" dirty="0" smtClean="0">
                        <a:solidFill>
                          <a:srgbClr val="000000"/>
                        </a:solidFill>
                        <a:effectLst/>
                        <a:latin typeface="Microsoft Sans Serif" pitchFamily="34" charset="0"/>
                        <a:sym typeface="Gill Sans" pitchFamily="1" charset="0"/>
                      </a:endParaRPr>
                    </a:p>
                  </a:txBody>
                  <a:tcPr anchor="ct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effectLst/>
                          <a:sym typeface="Gill Sans" pitchFamily="1" charset="0"/>
                        </a:rPr>
                        <a:t>SSC</a:t>
                      </a:r>
                      <a:endParaRPr lang="en-US" sz="800" b="1" dirty="0" smtClean="0">
                        <a:solidFill>
                          <a:srgbClr val="000000"/>
                        </a:solidFill>
                        <a:effectLst/>
                        <a:latin typeface="Microsoft Sans Serif" pitchFamily="34" charset="0"/>
                        <a:sym typeface="Gill Sans" pitchFamily="1" charset="0"/>
                      </a:endParaRPr>
                    </a:p>
                  </a:txBody>
                  <a:tcPr anchor="ctr"/>
                </a:tc>
                <a:tc hMerge="1">
                  <a:txBody>
                    <a:bodyPr/>
                    <a:lstStyle/>
                    <a:p>
                      <a:endParaRPr lang="en-US" sz="1000" dirty="0"/>
                    </a:p>
                  </a:txBody>
                  <a:tcPr/>
                </a:tc>
              </a:tr>
              <a:tr h="5753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dirty="0" smtClean="0">
                          <a:effectLst>
                            <a:outerShdw blurRad="38100" dist="38100" dir="2700000" algn="tl">
                              <a:srgbClr val="C0C0C0"/>
                            </a:outerShdw>
                          </a:effectLst>
                          <a:sym typeface="Gill Sans" pitchFamily="1" charset="0"/>
                        </a:rPr>
                        <a:t>Training</a:t>
                      </a:r>
                      <a:endParaRPr lang="en-US" sz="800" b="1" dirty="0" smtClean="0">
                        <a:solidFill>
                          <a:srgbClr val="000000"/>
                        </a:solidFill>
                        <a:effectLst>
                          <a:outerShdw blurRad="38100" dist="38100" dir="2700000" algn="tl">
                            <a:srgbClr val="C0C0C0"/>
                          </a:outerShdw>
                        </a:effectLst>
                        <a:latin typeface="Microsoft Sans Serif" pitchFamily="34" charset="0"/>
                        <a:sym typeface="Gill Sans" pitchFamily="1" charset="0"/>
                      </a:endParaRPr>
                    </a:p>
                  </a:txBody>
                  <a:tcPr/>
                </a:tc>
                <a:tc>
                  <a:txBody>
                    <a:bodyPr/>
                    <a:lstStyle/>
                    <a:p>
                      <a:endParaRPr lang="en-US" sz="800"/>
                    </a:p>
                  </a:txBody>
                  <a:tcPr anchor="ctr"/>
                </a:tc>
                <a:tc>
                  <a:txBody>
                    <a:bodyPr/>
                    <a:lstStyle/>
                    <a:p>
                      <a:endParaRPr lang="en-US" sz="800" dirty="0"/>
                    </a:p>
                  </a:txBody>
                  <a:tcPr anchor="ctr"/>
                </a:tc>
                <a:tc>
                  <a:txBody>
                    <a:bodyPr/>
                    <a:lstStyle/>
                    <a:p>
                      <a:endParaRPr lang="en-US" sz="800"/>
                    </a:p>
                  </a:txBody>
                  <a:tcPr anchor="ctr"/>
                </a:tc>
                <a:tc>
                  <a:txBody>
                    <a:bodyPr/>
                    <a:lstStyle/>
                    <a:p>
                      <a:endParaRPr lang="en-US" sz="800"/>
                    </a:p>
                  </a:txBody>
                  <a:tcPr anchor="ctr"/>
                </a:tc>
                <a:tc>
                  <a:txBody>
                    <a:bodyPr/>
                    <a:lstStyle/>
                    <a:p>
                      <a:endParaRPr lang="en-US" sz="800"/>
                    </a:p>
                  </a:txBody>
                  <a:tcPr anchor="ctr"/>
                </a:tc>
                <a:tc>
                  <a:txBody>
                    <a:bodyPr/>
                    <a:lstStyle/>
                    <a:p>
                      <a:endParaRPr lang="en-US" sz="800" dirty="0"/>
                    </a:p>
                  </a:txBody>
                  <a:tcPr anchor="ctr"/>
                </a:tc>
              </a:tr>
              <a:tr h="238928">
                <a:tc>
                  <a:txBody>
                    <a:bodyPr/>
                    <a:lstStyle/>
                    <a:p>
                      <a:pPr algn="r">
                        <a:defRPr/>
                      </a:pPr>
                      <a:r>
                        <a:rPr lang="en-US" sz="800" b="1" dirty="0" smtClean="0">
                          <a:effectLst>
                            <a:outerShdw blurRad="38100" dist="38100" dir="2700000" algn="tl">
                              <a:srgbClr val="C0C0C0"/>
                            </a:outerShdw>
                          </a:effectLst>
                          <a:sym typeface="Gill Sans" pitchFamily="1" charset="0"/>
                        </a:rPr>
                        <a:t>Self Development</a:t>
                      </a:r>
                      <a:endParaRPr lang="en-US" sz="800" b="1" dirty="0">
                        <a:solidFill>
                          <a:srgbClr val="000000"/>
                        </a:solidFill>
                        <a:effectLst>
                          <a:outerShdw blurRad="38100" dist="38100" dir="2700000" algn="tl">
                            <a:srgbClr val="C0C0C0"/>
                          </a:outerShdw>
                        </a:effectLst>
                        <a:latin typeface="Microsoft Sans Serif" pitchFamily="34" charset="0"/>
                        <a:sym typeface="Gill Sans" pitchFamily="1" charset="0"/>
                      </a:endParaRPr>
                    </a:p>
                  </a:txBody>
                  <a:tcPr/>
                </a:tc>
                <a:tc>
                  <a:txBody>
                    <a:bodyPr/>
                    <a:lstStyle/>
                    <a:p>
                      <a:endParaRPr lang="en-US" sz="800"/>
                    </a:p>
                  </a:txBody>
                  <a:tcPr anchor="ctr"/>
                </a:tc>
                <a:tc grid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effectLst>
                            <a:outerShdw blurRad="38100" dist="38100" dir="2700000" algn="tl">
                              <a:srgbClr val="FFFFFF"/>
                            </a:outerShdw>
                          </a:effectLst>
                          <a:sym typeface="Gill Sans" pitchFamily="1" charset="0"/>
                        </a:rPr>
                        <a:t>Professional Certification</a:t>
                      </a:r>
                    </a:p>
                  </a:txBody>
                  <a:tcPr anchor="ct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r>
            </a:tbl>
          </a:graphicData>
        </a:graphic>
      </p:graphicFrame>
      <p:pic>
        <p:nvPicPr>
          <p:cNvPr id="15362" name="Picture 6" descr="http://www.mcgraphicdecals.com/catalog/f8c2_1_3105_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9072" y="1839284"/>
            <a:ext cx="644128" cy="67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8" descr="http://www.militaryranks.us/images/army/ranks_insignia_col.gif"/>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4286" t="20497" r="14286" b="9938"/>
          <a:stretch>
            <a:fillRect/>
          </a:stretch>
        </p:blipFill>
        <p:spPr bwMode="auto">
          <a:xfrm>
            <a:off x="6781800" y="1860550"/>
            <a:ext cx="121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a:spLocks noGrp="1" noChangeArrowheads="1"/>
          </p:cNvSpPr>
          <p:nvPr/>
        </p:nvSpPr>
        <p:spPr bwMode="auto">
          <a:xfrm>
            <a:off x="1447800" y="1447800"/>
            <a:ext cx="7315200" cy="1752600"/>
          </a:xfrm>
          <a:prstGeom prst="rect">
            <a:avLst/>
          </a:prstGeom>
          <a:ln>
            <a:miter lim="800000"/>
            <a:headEnd/>
            <a:tailEnd/>
          </a:ln>
        </p:spPr>
        <p:txBody>
          <a:bodyPr lIns="91440" tIns="45720" rIns="91440" bIns="45720"/>
          <a:lstStyle>
            <a:lvl1pPr marL="0" indent="0" algn="ctr" rtl="0" eaLnBrk="0" fontAlgn="base" hangingPunct="0">
              <a:spcBef>
                <a:spcPct val="20000"/>
              </a:spcBef>
              <a:spcAft>
                <a:spcPct val="0"/>
              </a:spcAft>
              <a:buSzPct val="100000"/>
              <a:buNone/>
              <a:defRPr sz="3200">
                <a:solidFill>
                  <a:schemeClr val="tx1"/>
                </a:solidFill>
                <a:latin typeface="+mn-lt"/>
                <a:ea typeface="+mn-ea"/>
                <a:cs typeface="+mn-cs"/>
              </a:defRPr>
            </a:lvl1pPr>
            <a:lvl2pPr marL="457200" indent="0" algn="ctr" rtl="0" eaLnBrk="0" fontAlgn="base" hangingPunct="0">
              <a:spcBef>
                <a:spcPct val="20000"/>
              </a:spcBef>
              <a:spcAft>
                <a:spcPct val="0"/>
              </a:spcAft>
              <a:buSzPct val="100000"/>
              <a:buNone/>
              <a:defRPr sz="2800">
                <a:solidFill>
                  <a:schemeClr val="tx1"/>
                </a:solidFill>
                <a:latin typeface="+mn-lt"/>
              </a:defRPr>
            </a:lvl2pPr>
            <a:lvl3pPr marL="914400" indent="0" algn="ctr" rtl="0" eaLnBrk="0" fontAlgn="base" hangingPunct="0">
              <a:spcBef>
                <a:spcPct val="20000"/>
              </a:spcBef>
              <a:spcAft>
                <a:spcPct val="0"/>
              </a:spcAft>
              <a:buSzPct val="100000"/>
              <a:buNone/>
              <a:defRPr sz="2400">
                <a:solidFill>
                  <a:schemeClr val="tx1"/>
                </a:solidFill>
                <a:latin typeface="+mn-lt"/>
              </a:defRPr>
            </a:lvl3pPr>
            <a:lvl4pPr marL="1371600" indent="0" algn="ctr" rtl="0" eaLnBrk="0" fontAlgn="base" hangingPunct="0">
              <a:spcBef>
                <a:spcPct val="20000"/>
              </a:spcBef>
              <a:spcAft>
                <a:spcPct val="0"/>
              </a:spcAft>
              <a:buSzPct val="100000"/>
              <a:buNone/>
              <a:defRPr sz="2000">
                <a:solidFill>
                  <a:schemeClr val="tx1"/>
                </a:solidFill>
                <a:latin typeface="+mn-lt"/>
              </a:defRPr>
            </a:lvl4pPr>
            <a:lvl5pPr marL="1828800" indent="0" algn="ctr" rtl="0" eaLnBrk="0" fontAlgn="base" hangingPunct="0">
              <a:spcBef>
                <a:spcPct val="20000"/>
              </a:spcBef>
              <a:spcAft>
                <a:spcPct val="0"/>
              </a:spcAft>
              <a:buSzPct val="100000"/>
              <a:buNone/>
              <a:defRPr sz="2000">
                <a:solidFill>
                  <a:schemeClr val="tx1"/>
                </a:solidFill>
                <a:latin typeface="+mn-lt"/>
              </a:defRPr>
            </a:lvl5pPr>
            <a:lvl6pPr marL="2286000" indent="0" algn="ctr" rtl="0" fontAlgn="base">
              <a:spcBef>
                <a:spcPct val="20000"/>
              </a:spcBef>
              <a:spcAft>
                <a:spcPct val="0"/>
              </a:spcAft>
              <a:buSzPct val="100000"/>
              <a:buNone/>
              <a:defRPr sz="2000">
                <a:solidFill>
                  <a:schemeClr val="tx1"/>
                </a:solidFill>
                <a:latin typeface="+mn-lt"/>
              </a:defRPr>
            </a:lvl6pPr>
            <a:lvl7pPr marL="2743200" indent="0" algn="ctr" rtl="0" fontAlgn="base">
              <a:spcBef>
                <a:spcPct val="20000"/>
              </a:spcBef>
              <a:spcAft>
                <a:spcPct val="0"/>
              </a:spcAft>
              <a:buSzPct val="100000"/>
              <a:buNone/>
              <a:defRPr sz="2000">
                <a:solidFill>
                  <a:schemeClr val="tx1"/>
                </a:solidFill>
                <a:latin typeface="+mn-lt"/>
              </a:defRPr>
            </a:lvl7pPr>
            <a:lvl8pPr marL="3200400" indent="0" algn="ctr" rtl="0" fontAlgn="base">
              <a:spcBef>
                <a:spcPct val="20000"/>
              </a:spcBef>
              <a:spcAft>
                <a:spcPct val="0"/>
              </a:spcAft>
              <a:buSzPct val="100000"/>
              <a:buNone/>
              <a:defRPr sz="2000">
                <a:solidFill>
                  <a:schemeClr val="tx1"/>
                </a:solidFill>
                <a:latin typeface="+mn-lt"/>
              </a:defRPr>
            </a:lvl8pPr>
            <a:lvl9pPr marL="3657600" indent="0" algn="ctr" rtl="0" fontAlgn="base">
              <a:spcBef>
                <a:spcPct val="20000"/>
              </a:spcBef>
              <a:spcAft>
                <a:spcPct val="0"/>
              </a:spcAft>
              <a:buSzPct val="100000"/>
              <a:buNone/>
              <a:defRPr sz="2000">
                <a:solidFill>
                  <a:schemeClr val="tx1"/>
                </a:solidFill>
                <a:latin typeface="+mn-lt"/>
              </a:defRPr>
            </a:lvl9pPr>
          </a:lstStyle>
          <a:p>
            <a:pPr eaLnBrk="1" hangingPunct="1">
              <a:spcBef>
                <a:spcPct val="0"/>
              </a:spcBef>
              <a:defRPr/>
            </a:pPr>
            <a:r>
              <a:rPr lang="en-US" dirty="0" smtClean="0">
                <a:solidFill>
                  <a:srgbClr val="000000"/>
                </a:solidFill>
                <a:effectLst>
                  <a:outerShdw blurRad="38100" dist="38100" dir="2700000" algn="tl">
                    <a:srgbClr val="C0C0C0"/>
                  </a:outerShdw>
                </a:effectLst>
                <a:latin typeface="Microsoft Sans Serif" pitchFamily="34" charset="0"/>
                <a:sym typeface="Gill Sans" pitchFamily="1" charset="0"/>
              </a:rPr>
              <a:t>  </a:t>
            </a:r>
          </a:p>
        </p:txBody>
      </p:sp>
      <p:sp>
        <p:nvSpPr>
          <p:cNvPr id="79" name="Text Box 25"/>
          <p:cNvSpPr txBox="1">
            <a:spLocks noChangeArrowheads="1"/>
          </p:cNvSpPr>
          <p:nvPr/>
        </p:nvSpPr>
        <p:spPr bwMode="auto">
          <a:xfrm>
            <a:off x="990600" y="228600"/>
            <a:ext cx="7010400" cy="685800"/>
          </a:xfrm>
          <a:prstGeom prst="rect">
            <a:avLst/>
          </a:prstGeom>
          <a:noFill/>
          <a:ln w="3175">
            <a:noFill/>
            <a:miter lim="800000"/>
            <a:headEnd/>
            <a:tailEnd/>
          </a:ln>
          <a:effectLst/>
        </p:spPr>
        <p:txBody>
          <a:bodyPr wrap="square" lIns="91440" tIns="45720" rIns="91440" bIns="45720" anchor="ctr">
            <a:no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defRPr/>
            </a:pPr>
            <a:r>
              <a:rPr lang="en-US" sz="2400" b="1" dirty="0" smtClean="0">
                <a:solidFill>
                  <a:schemeClr val="bg2">
                    <a:lumMod val="90000"/>
                  </a:schemeClr>
                </a:solidFill>
                <a:effectLst/>
                <a:latin typeface="+mj-lt"/>
                <a:sym typeface="Gill Sans" pitchFamily="1" charset="0"/>
              </a:rPr>
              <a:t>Officer Career Timeline</a:t>
            </a:r>
            <a:endParaRPr lang="en-US" sz="2400" b="1" dirty="0">
              <a:solidFill>
                <a:schemeClr val="bg2">
                  <a:lumMod val="90000"/>
                </a:schemeClr>
              </a:solidFill>
              <a:effectLst/>
              <a:latin typeface="+mj-lt"/>
              <a:sym typeface="Gill Sans" pitchFamily="1" charset="0"/>
            </a:endParaRPr>
          </a:p>
        </p:txBody>
      </p:sp>
      <p:pic>
        <p:nvPicPr>
          <p:cNvPr id="15397" name="Picture 8" descr="C:\Users\MinorJW\Desktop\major_insign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1075" y="1860550"/>
            <a:ext cx="50512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8" name="AutoShape 2" descr="data:image/jpeg;base64,/9j/4AAQSkZJRgABAQAAAQABAAD/2wBDAAkGBwgHBgkIBwgKCgkLDRYPDQwMDRsUFRAWIB0iIiAdHx8kKDQsJCYxJx8fLT0tMTU3Ojo6Iys/RD84QzQ5Ojf/2wBDAQoKCg0MDRoPDxo3JR8lNzc3Nzc3Nzc3Nzc3Nzc3Nzc3Nzc3Nzc3Nzc3Nzc3Nzc3Nzc3Nzc3Nzc3Nzc3Nzc3Nzf/wAARCABdAGQDASIAAhEBAxEB/8QAHAABAAIDAQEBAAAAAAAAAAAAAAUGAgQHAwgB/8QAPBAAAQMDAQYCBwUGBwAAAAAAAQIDBAAFEQYSITFBUWETcQcUIjKBkcFCUqGx0RVDo+Hw8SMkMzZik9L/xAAUAQEAAAAAAAAAAAAAAAAAAAAA/8QAFBEBAAAAAAAAAAAAAAAAAAAAAP/aAAwDAQACEQMRAD8A7jSlKBStdM6Ip9cdMpgvIOFthwbSTjO8cRurYzQKr961QxbZgissqlOoG3IDZ/0kdT33jd88V5a21ILHCDUcpM58HwwfsDms/Tv5VzbR1wW/qdxalKcHqr59s52zjJJ65xQdmgzGJ8ZEiK4Ftr4Ecux6GtiuY6cvqLdc9lskR3vaU0enUdx+VdMQpK0hSSClQyCOYoMqUpQKUpQKUpQKUpQcSmps7/pM1FCv1uiyGZEhtLTziMLZX4SMYWMEA8Oxwetb82K9Y3B+yLrcog4Jb9YU4jd2Vmq16Qmyz6Qb2lfB5TTif+pA+lSluuxuds8GSraksAAk8Vjkrz5H+dBDXqfOmSXnbhJVIfUAnxFAD2emBuH862dCqxqRpP32Hk/w1H6Vq3xrGw8ngo7KvOvfQ/8AuiH3S6P4S6DW1HJehR2JcU/4zS9pA69vI8PjVmTq5UK3tJkvPvPLBWlhLmA0knKQTywMVW783tNs7XAHNeFsi+sul11O22g70k++rkPLr/Ogsz2updvhpnzy1FYXksspSp15/HEpG0nCf+R3V1XTkz163NyAsqQ6hDiSTncoZr5+1TcmoUWUNlMia+2UOLVwSnGMdhjgBXedEw1QdNwIy/eZjttnzSgCgnaUpQKUpQKh9RamtGnGEOXaYlpbpwywkFbrxyBhCBvVvI+dQnpR1qdGWVt6PHU9NlKLccqQfDQrGSpR/JOcnyBI53o+dYVRf21fb1IlajmpyuUppavVkn7CDs7I7kcN4GBQemsoFw1Ldl35FvVABZQ2iM+6C6sJKvaUBuSd+MZPAeVVmO69EfC8KQ4g4UDu8waujzUSQorhXNuUeile1/XwqIuUESAcjDw4Hr2NBrOupmR3WBjaWnbaz1G/H9d6y0OQrU0FQ4Hbx8UH9aiCXmSQgYfaVtIB6jiKldDutu6kjONH2Ns4H3QeXwCsUHvqCO4u4R7ewnbeOAAOvD9a93m0Q4oaj70tjAV948zUjDZQ47cL5IWG0OuKZjrUfdbG5Sx57gO571ozpMNtQcnoV4SRlmENy1jkXPujt/aghrVpSbf57cgJSiI26FqceTlLmDnGPtDdg/nXc7G89GjJZlvmQvJJd2AnjywOX41xxzWN22/8qpmM0ncltDYIA8yK3IXpEu8VaTJRFkNjiFJ2CfiDgfKg7gCCMjhX7UJpS+N3y3+sNxpMcg4U2+0U78cUk7lDuPw4VN0ClKUGpdbZCu8B6Dc4zcmK6MLacGQenkRxB5VwHW+g5+iZC5tu8SXY1nJWd6mD0X26L+eOf0TWLjaHUKbdQlaFDCkqGQR0IoPl5l9t9OUnf0PGtxuXIQMB1RA4AnNWq/aCgs6/YtNsWWIkqMqYpGc+AlJwoJHQnGATuyeQArcuGmbVb0lLLKlkfacWST9KClSJCpICiQl9HuucM9j+vKvy1B2JNfnRQpCzsr8E4yhZyk4HMHIO7mDWV3bLaymOAg53Y5VjbG1Ft5p1fikMrUFKSNyuRFBYFqusyPGbhQnCzFbDbJIw21jiraVgKWTkk8BnA61pCwPFRXMmsIUTlQSrxVZ743fjU/f9OOtw2Lpp6Q+hl5pLioqXSNnIydnfv8vl0qrIvVxQcKkKXjcQ4hKj8yM0Egi1Q2j7in1dXlkJ+ScH8a3rXHvVxkeraZTHh4Oy7ORGQltnyJBUpXYHzxXhY5CLvObiueCl1WSlLratheN+MpWO/KuzWWCzFgRwhttJDY9ltOEJON4SOQoMNPWpVqhBp2ZLmPKO04/LdK1LV2HBI7AAfHJqUpSgUpSgUpSgo8lgu+lh98k4Y0+hIHIFb6v/ADVd1nd48JxTAIckH92D7vc9KlddRdVRtSOXDTNvMluXb24rrqSjaZKHFqyApQ3kLHI1z9zS+oytSn7PP21HKlForJPUkcaCJedW84VuHKjW5a0HEhfLwSPn/apCLpO8rWNu1TT2LCgKzkQ34QnMymVMvIGyW1cQAN355+NBcLBI8fS8dsnKmMtH4GqbqSK2XVPJSEucyOfnVt01a7qtqX6tD8SI8vbQ54iQM79oYJzuOTw5ivWZoa4zifEHhA9Ck/WgoGlXQjUVvWk/vwn57vrX0HbxiG0O1c5s3oqbg3Rm4OTpRcaWFBvbRsEjqAnJ+ddMaR4baUD7IAoMqUpQKUpQKUpQKUpQK47qZaJeoLng5Sp4oJHYBJ/KuwOAqbUEqKVEYCgM471QjoQplkG6FW0rJKmN5z1O1QT2hARYEE83Vn8asNadot6LXb24bS1LSjJ2lDeSST9a3KBSlKBSlKBSlKD/2Q=="/>
          <p:cNvSpPr>
            <a:spLocks noChangeAspect="1" noChangeArrowheads="1"/>
          </p:cNvSpPr>
          <p:nvPr/>
        </p:nvSpPr>
        <p:spPr bwMode="auto">
          <a:xfrm>
            <a:off x="4455914" y="-308372"/>
            <a:ext cx="5143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7" tIns="28804" rIns="57607" bIns="28804"/>
          <a:lstStyle/>
          <a:p>
            <a:pPr algn="ctr"/>
            <a:endParaRPr lang="en-US" dirty="0">
              <a:solidFill>
                <a:srgbClr val="000000"/>
              </a:solidFill>
              <a:latin typeface="Gill Sans" pitchFamily="1" charset="0"/>
              <a:sym typeface="Gill Sans" pitchFamily="1" charset="0"/>
            </a:endParaRPr>
          </a:p>
        </p:txBody>
      </p:sp>
      <p:pic>
        <p:nvPicPr>
          <p:cNvPr id="15405" name="Picture 10" descr="File:US-O1 insignia.sv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2549" y="1890645"/>
            <a:ext cx="160734" cy="53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12" descr="File:US-O2 insignia.sv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7349" y="1869215"/>
            <a:ext cx="166985" cy="5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p:cNvSpPr>
            <a:spLocks noChangeArrowheads="1"/>
          </p:cNvSpPr>
          <p:nvPr/>
        </p:nvSpPr>
        <p:spPr bwMode="auto">
          <a:xfrm>
            <a:off x="2590800" y="5996765"/>
            <a:ext cx="2438400" cy="175435"/>
          </a:xfrm>
          <a:prstGeom prst="rect">
            <a:avLst/>
          </a:prstGeom>
          <a:solidFill>
            <a:srgbClr val="008C50"/>
          </a:solidFill>
          <a:ln w="12700">
            <a:solidFill>
              <a:schemeClr val="bg2"/>
            </a:solidFill>
            <a:prstDash val="solid"/>
            <a:miter lim="800000"/>
            <a:headEnd/>
            <a:tailEnd/>
          </a:ln>
          <a:effectLst/>
        </p:spPr>
        <p:txBody>
          <a:bodyPr wrap="none" lIns="91440" tIns="45720" rIns="91440" bIns="4572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eaLnBrk="0" hangingPunct="0">
              <a:defRPr/>
            </a:pPr>
            <a:r>
              <a:rPr lang="en-US" b="1" dirty="0">
                <a:ln>
                  <a:noFill/>
                  <a:prstDash val="solid"/>
                </a:ln>
                <a:solidFill>
                  <a:schemeClr val="bg2"/>
                </a:solidFill>
                <a:latin typeface="Microsoft Sans Serif" pitchFamily="34" charset="0"/>
                <a:sym typeface="Gill Sans" pitchFamily="1" charset="0"/>
              </a:rPr>
              <a:t>Ranger, Airborne, Air </a:t>
            </a:r>
            <a:r>
              <a:rPr lang="en-US" b="1" dirty="0" smtClean="0">
                <a:ln>
                  <a:noFill/>
                  <a:prstDash val="solid"/>
                </a:ln>
                <a:solidFill>
                  <a:schemeClr val="bg2"/>
                </a:solidFill>
                <a:latin typeface="Microsoft Sans Serif" pitchFamily="34" charset="0"/>
                <a:sym typeface="Gill Sans" pitchFamily="1" charset="0"/>
              </a:rPr>
              <a:t>Assault Schools</a:t>
            </a:r>
            <a:endParaRPr lang="en-US" b="1" dirty="0">
              <a:ln>
                <a:noFill/>
                <a:prstDash val="solid"/>
              </a:ln>
              <a:solidFill>
                <a:schemeClr val="bg2"/>
              </a:solidFill>
              <a:latin typeface="Microsoft Sans Serif" pitchFamily="34" charset="0"/>
              <a:sym typeface="Gill Sans" pitchFamily="1" charset="0"/>
            </a:endParaRPr>
          </a:p>
        </p:txBody>
      </p:sp>
      <p:sp>
        <p:nvSpPr>
          <p:cNvPr id="61" name="Rectangle 60"/>
          <p:cNvSpPr>
            <a:spLocks noChangeArrowheads="1"/>
          </p:cNvSpPr>
          <p:nvPr/>
        </p:nvSpPr>
        <p:spPr bwMode="auto">
          <a:xfrm>
            <a:off x="3048000" y="5770403"/>
            <a:ext cx="4038600" cy="183830"/>
          </a:xfrm>
          <a:prstGeom prst="rect">
            <a:avLst/>
          </a:prstGeom>
          <a:solidFill>
            <a:srgbClr val="008C50"/>
          </a:solidFill>
          <a:ln w="12700">
            <a:solidFill>
              <a:schemeClr val="bg2"/>
            </a:solidFill>
            <a:prstDash val="solid"/>
            <a:miter lim="800000"/>
            <a:headEnd/>
            <a:tailEnd/>
          </a:ln>
          <a:effectLst/>
        </p:spPr>
        <p:txBody>
          <a:bodyPr wrap="none" lIns="91440" tIns="45720" rIns="91440" bIns="4572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eaLnBrk="0" hangingPunct="0">
              <a:defRPr/>
            </a:pPr>
            <a:r>
              <a:rPr lang="en-US" b="1" dirty="0" smtClean="0">
                <a:ln>
                  <a:noFill/>
                  <a:prstDash val="solid"/>
                </a:ln>
                <a:solidFill>
                  <a:schemeClr val="bg2"/>
                </a:solidFill>
                <a:latin typeface="Microsoft Sans Serif" pitchFamily="34" charset="0"/>
                <a:sym typeface="Gill Sans" pitchFamily="1" charset="0"/>
              </a:rPr>
              <a:t>Advanced Civilian Schooling/Training with Industry</a:t>
            </a:r>
            <a:endParaRPr lang="en-US" b="1" dirty="0">
              <a:ln>
                <a:noFill/>
                <a:prstDash val="solid"/>
              </a:ln>
              <a:solidFill>
                <a:schemeClr val="bg2"/>
              </a:solidFill>
              <a:latin typeface="Microsoft Sans Serif" pitchFamily="34" charset="0"/>
              <a:sym typeface="Gill Sans" pitchFamily="1" charset="0"/>
            </a:endParaRPr>
          </a:p>
        </p:txBody>
      </p:sp>
      <p:pic>
        <p:nvPicPr>
          <p:cNvPr id="63" name="Picture 12" descr="File:US-O2 insignia.sv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1722" y="1860550"/>
            <a:ext cx="166985" cy="5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2" descr="File:US-O2 insignia.sv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0322" y="1860550"/>
            <a:ext cx="166985" cy="5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63032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le 58"/>
          <p:cNvGraphicFramePr>
            <a:graphicFrameLocks noGrp="1"/>
          </p:cNvGraphicFramePr>
          <p:nvPr/>
        </p:nvGraphicFramePr>
        <p:xfrm>
          <a:off x="533401" y="1066800"/>
          <a:ext cx="7467598" cy="5444967"/>
        </p:xfrm>
        <a:graphic>
          <a:graphicData uri="http://schemas.openxmlformats.org/drawingml/2006/table">
            <a:tbl>
              <a:tblPr firstRow="1" bandRow="1">
                <a:tableStyleId>{F5AB1C69-6EDB-4FF4-983F-18BD219EF322}</a:tableStyleId>
              </a:tblPr>
              <a:tblGrid>
                <a:gridCol w="990599"/>
                <a:gridCol w="324119"/>
                <a:gridCol w="1025480"/>
                <a:gridCol w="1025480"/>
                <a:gridCol w="1025480"/>
                <a:gridCol w="1025480"/>
                <a:gridCol w="1025480"/>
                <a:gridCol w="1025480"/>
              </a:tblGrid>
              <a:tr h="459863">
                <a:tc>
                  <a:txBody>
                    <a:bodyPr/>
                    <a:lstStyle/>
                    <a:p>
                      <a:endParaRPr lang="en-US" sz="800" dirty="0">
                        <a:solidFill>
                          <a:schemeClr val="bg2"/>
                        </a:solidFill>
                      </a:endParaRPr>
                    </a:p>
                  </a:txBody>
                  <a:tcP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Years</a:t>
                      </a:r>
                    </a:p>
                  </a:txBody>
                  <a:tcPr marL="0" marR="0" anchor="ct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1 - 3</a:t>
                      </a:r>
                    </a:p>
                  </a:txBody>
                  <a:tcPr anchor="ct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3 - 6</a:t>
                      </a:r>
                    </a:p>
                  </a:txBody>
                  <a:tcPr anchor="ct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7 - 11</a:t>
                      </a:r>
                    </a:p>
                  </a:txBody>
                  <a:tcPr anchor="ct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12 - 16</a:t>
                      </a:r>
                    </a:p>
                  </a:txBody>
                  <a:tcPr anchor="ct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17 -</a:t>
                      </a:r>
                      <a:r>
                        <a:rPr lang="en-US" sz="800" baseline="0" dirty="0" smtClean="0">
                          <a:solidFill>
                            <a:schemeClr val="bg2"/>
                          </a:solidFill>
                        </a:rPr>
                        <a:t> 21</a:t>
                      </a:r>
                      <a:endParaRPr lang="en-US" sz="800" dirty="0" smtClean="0">
                        <a:solidFill>
                          <a:schemeClr val="bg2"/>
                        </a:solidFill>
                      </a:endParaRPr>
                    </a:p>
                  </a:txBody>
                  <a:tcPr anchor="ctr">
                    <a:solidFill>
                      <a:srgbClr val="008C5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22 – 30</a:t>
                      </a:r>
                    </a:p>
                  </a:txBody>
                  <a:tcPr anchor="ctr">
                    <a:solidFill>
                      <a:srgbClr val="008C50"/>
                    </a:solidFill>
                  </a:tcPr>
                </a:tc>
              </a:tr>
              <a:tr h="951933">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dirty="0" smtClean="0"/>
                        <a:t>Rank</a:t>
                      </a:r>
                    </a:p>
                  </a:txBody>
                  <a:tcPr/>
                </a:tc>
                <a:tc>
                  <a:txBody>
                    <a:bodyPr/>
                    <a:lstStyle/>
                    <a:p>
                      <a:endParaRPr lang="en-US" sz="80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t>Private/Private First Class/Specialist</a:t>
                      </a:r>
                      <a:endParaRPr lang="en-US" sz="800" dirty="0" smtClean="0"/>
                    </a:p>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p>
                  </a:txBody>
                  <a:tcPr/>
                </a:tc>
                <a:tc>
                  <a:txBody>
                    <a:bodyPr/>
                    <a:lstStyle/>
                    <a:p>
                      <a:pPr algn="ctr"/>
                      <a:r>
                        <a:rPr lang="en-US" sz="800" b="1" dirty="0" smtClean="0"/>
                        <a:t>Corporal/ Sergeant</a:t>
                      </a:r>
                      <a:endParaRPr lang="en-US" sz="8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t>Staff Sergeant</a:t>
                      </a:r>
                      <a:endParaRPr lang="en-US" sz="8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t>Sergeant First Class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t>Master Sergeant/1</a:t>
                      </a:r>
                      <a:r>
                        <a:rPr lang="en-US" sz="800" b="1" baseline="30000" dirty="0" smtClean="0"/>
                        <a:t>st</a:t>
                      </a:r>
                      <a:r>
                        <a:rPr lang="en-US" sz="800" b="1" dirty="0" smtClean="0"/>
                        <a:t> SGT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t>Sergeant Major/ Command/CSM</a:t>
                      </a:r>
                      <a:r>
                        <a:rPr lang="en-US" sz="800" dirty="0" smtClean="0"/>
                        <a:t> </a:t>
                      </a:r>
                    </a:p>
                    <a:p>
                      <a:pPr algn="ctr"/>
                      <a:endParaRPr lang="en-US" sz="800" b="1" dirty="0"/>
                    </a:p>
                  </a:txBody>
                  <a:tcPr/>
                </a:tc>
              </a:tr>
              <a:tr h="2039261">
                <a:tc>
                  <a:txBody>
                    <a:bodyPr/>
                    <a:lstStyle/>
                    <a:p>
                      <a:pPr algn="r">
                        <a:defRPr/>
                      </a:pPr>
                      <a:r>
                        <a:rPr lang="en-US" sz="800" b="1" dirty="0" smtClean="0">
                          <a:effectLst>
                            <a:outerShdw blurRad="38100" dist="38100" dir="2700000" algn="tl">
                              <a:srgbClr val="C0C0C0"/>
                            </a:outerShdw>
                          </a:effectLst>
                          <a:sym typeface="Gill Sans" pitchFamily="1" charset="0"/>
                        </a:rPr>
                        <a:t>PROFESSIONAL</a:t>
                      </a:r>
                    </a:p>
                    <a:p>
                      <a:pPr algn="r">
                        <a:defRPr/>
                      </a:pPr>
                      <a:r>
                        <a:rPr lang="en-US" sz="800" b="1" dirty="0" smtClean="0">
                          <a:effectLst>
                            <a:outerShdw blurRad="38100" dist="38100" dir="2700000" algn="tl">
                              <a:srgbClr val="C0C0C0"/>
                            </a:outerShdw>
                          </a:effectLst>
                          <a:sym typeface="Gill Sans" pitchFamily="1" charset="0"/>
                        </a:rPr>
                        <a:t>KEY</a:t>
                      </a:r>
                    </a:p>
                    <a:p>
                      <a:pPr algn="r">
                        <a:defRPr/>
                      </a:pPr>
                      <a:r>
                        <a:rPr lang="en-US" sz="800" b="1" dirty="0" smtClean="0">
                          <a:effectLst>
                            <a:outerShdw blurRad="38100" dist="38100" dir="2700000" algn="tl">
                              <a:srgbClr val="C0C0C0"/>
                            </a:outerShdw>
                          </a:effectLst>
                          <a:sym typeface="Gill Sans" pitchFamily="1" charset="0"/>
                        </a:rPr>
                        <a:t>DEVELOPMENTAL/</a:t>
                      </a:r>
                      <a:br>
                        <a:rPr lang="en-US" sz="800" b="1" dirty="0" smtClean="0">
                          <a:effectLst>
                            <a:outerShdw blurRad="38100" dist="38100" dir="2700000" algn="tl">
                              <a:srgbClr val="C0C0C0"/>
                            </a:outerShdw>
                          </a:effectLst>
                          <a:sym typeface="Gill Sans" pitchFamily="1" charset="0"/>
                        </a:rPr>
                      </a:br>
                      <a:r>
                        <a:rPr lang="en-US" sz="800" b="1" dirty="0" smtClean="0">
                          <a:effectLst>
                            <a:outerShdw blurRad="38100" dist="38100" dir="2700000" algn="tl">
                              <a:srgbClr val="C0C0C0"/>
                            </a:outerShdw>
                          </a:effectLst>
                          <a:sym typeface="Gill Sans" pitchFamily="1" charset="0"/>
                        </a:rPr>
                        <a:t>BROADENING </a:t>
                      </a:r>
                    </a:p>
                    <a:p>
                      <a:pPr algn="r">
                        <a:defRPr/>
                      </a:pPr>
                      <a:r>
                        <a:rPr lang="en-US" sz="800" b="1" dirty="0" smtClean="0">
                          <a:effectLst>
                            <a:outerShdw blurRad="38100" dist="38100" dir="2700000" algn="tl">
                              <a:srgbClr val="C0C0C0"/>
                            </a:outerShdw>
                          </a:effectLst>
                          <a:sym typeface="Gill Sans" pitchFamily="1" charset="0"/>
                        </a:rPr>
                        <a:t>ASSIGNMENTS</a:t>
                      </a:r>
                    </a:p>
                    <a:p>
                      <a:pPr algn="r"/>
                      <a:endParaRPr lang="en-US" sz="800" b="1" dirty="0"/>
                    </a:p>
                  </a:txBody>
                  <a:tcPr marL="0" marR="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sym typeface="Gill Sans" pitchFamily="1" charset="0"/>
                      </a:endParaRPr>
                    </a:p>
                    <a:p>
                      <a:endParaRPr lang="en-US" sz="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latin typeface="Arial Narrow" pitchFamily="34" charset="0"/>
                          <a:sym typeface="Gill Sans" pitchFamily="1" charset="0"/>
                        </a:rPr>
                        <a:t>Manages other enlisted Soldiers of lower rank. Has served a minimum of two years and attended a specific training class to earn this promotion. People enlisting with a four year college degree can enter BCT as a Specialist.</a:t>
                      </a:r>
                    </a:p>
                    <a:p>
                      <a:endParaRPr lang="en-US" sz="800" dirty="0">
                        <a:latin typeface="Arial Narrow"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latin typeface="Arial Narrow" pitchFamily="34" charset="0"/>
                          <a:sym typeface="Gill Sans" pitchFamily="1" charset="0"/>
                        </a:rPr>
                        <a:t>Typically commands a squad (9 to 10 Soldiers). Considered to have the greatest impact on Soldiers because SGTs oversee them in their daily tasks. </a:t>
                      </a:r>
                    </a:p>
                    <a:p>
                      <a:endParaRPr lang="en-US" sz="800" dirty="0">
                        <a:latin typeface="Arial Narrow"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Narrow" pitchFamily="34" charset="0"/>
                        </a:rPr>
                        <a:t>Also commands a squad (9 to 10 Soldiers). Often has one or more SGTs under their leadership. Responsible for developing, maintaining and utilizing the full range of his Soldiers' potential.</a:t>
                      </a:r>
                    </a:p>
                    <a:p>
                      <a:endParaRPr lang="en-US" sz="800" dirty="0">
                        <a:latin typeface="Arial Narrow"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Narrow" pitchFamily="34" charset="0"/>
                        </a:rPr>
                        <a:t>Key assistant and advisor to the platoon leader. Makes quick, accurate decisions in the best interests of the Soldiers and the country</a:t>
                      </a:r>
                    </a:p>
                    <a:p>
                      <a:endParaRPr lang="en-US" sz="800" dirty="0">
                        <a:latin typeface="Arial Narrow"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latin typeface="Arial Narrow" pitchFamily="34" charset="0"/>
                          <a:sym typeface="Gill Sans" pitchFamily="1" charset="0"/>
                        </a:rPr>
                        <a:t>Principal NCO at the battalion level, and often higher. Can be charged with all the leadership responsibilities of a 1SG,principal NCO and life-blood of the company: the provider, disciplinarian and wise counselor. Instructs other SGTs, advises the Commander and helps train all enlisted Soldiers. Assists Officers at the company level (62 to 190 Soldiers).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latin typeface="Arial Narrow" pitchFamily="34" charset="0"/>
                          <a:sym typeface="Gill Sans" pitchFamily="1" charset="0"/>
                        </a:rPr>
                        <a:t>Enlisted advisors to the commanding officer. They carry out policies and standards, and advise the commander on the performance, training, appearance, and conduct of enlisted soldiers. The CSM's counsel is expected to be calm, settled and unequivocally accurate, but with an energy and enthusiasm that never wanes, even in the worst of times</a:t>
                      </a:r>
                    </a:p>
                  </a:txBody>
                  <a:tcPr/>
                </a:tc>
              </a:tr>
              <a:tr h="142684">
                <a:tc>
                  <a:txBody>
                    <a:bodyPr/>
                    <a:lstStyle/>
                    <a:p>
                      <a:pPr algn="r">
                        <a:defRPr/>
                      </a:pPr>
                      <a:r>
                        <a:rPr lang="en-US" sz="800" b="1" dirty="0" smtClean="0">
                          <a:effectLst>
                            <a:outerShdw blurRad="38100" dist="38100" dir="2700000" algn="tl">
                              <a:srgbClr val="C0C0C0"/>
                            </a:outerShdw>
                          </a:effectLst>
                          <a:sym typeface="Gill Sans" pitchFamily="1" charset="0"/>
                        </a:rPr>
                        <a:t>Civilian </a:t>
                      </a:r>
                    </a:p>
                    <a:p>
                      <a:pPr algn="r">
                        <a:defRPr/>
                      </a:pPr>
                      <a:r>
                        <a:rPr lang="en-US" sz="800" b="1" dirty="0" smtClean="0">
                          <a:effectLst>
                            <a:outerShdw blurRad="38100" dist="38100" dir="2700000" algn="tl">
                              <a:srgbClr val="C0C0C0"/>
                            </a:outerShdw>
                          </a:effectLst>
                          <a:sym typeface="Gill Sans" pitchFamily="1" charset="0"/>
                        </a:rPr>
                        <a:t>Education</a:t>
                      </a:r>
                      <a:endParaRPr lang="en-US" sz="800" b="1" dirty="0" smtClean="0">
                        <a:solidFill>
                          <a:srgbClr val="000000"/>
                        </a:solidFill>
                        <a:effectLst>
                          <a:outerShdw blurRad="38100" dist="38100" dir="2700000" algn="tl">
                            <a:srgbClr val="C0C0C0"/>
                          </a:outerShdw>
                        </a:effectLst>
                        <a:latin typeface="Microsoft Sans Serif" pitchFamily="34" charset="0"/>
                        <a:sym typeface="Gill Sans" pitchFamily="1" charset="0"/>
                      </a:endParaRPr>
                    </a:p>
                  </a:txBody>
                  <a:tcPr/>
                </a:tc>
                <a:tc>
                  <a:txBody>
                    <a:bodyPr/>
                    <a:lstStyle/>
                    <a:p>
                      <a:endParaRPr lang="en-US" sz="800"/>
                    </a:p>
                  </a:txBody>
                  <a:tcPr anchor="ctr"/>
                </a:tc>
                <a:tc gridSpan="3">
                  <a:txBody>
                    <a:bodyPr/>
                    <a:lstStyle/>
                    <a:p>
                      <a:pPr algn="ctr" eaLnBrk="0" hangingPunct="0">
                        <a:defRPr/>
                      </a:pPr>
                      <a:r>
                        <a:rPr lang="en-US" sz="900" b="1" dirty="0" smtClean="0">
                          <a:solidFill>
                            <a:srgbClr val="000000"/>
                          </a:solidFill>
                          <a:effectLst>
                            <a:outerShdw blurRad="38100" dist="38100" dir="2700000" algn="tl">
                              <a:srgbClr val="FFFFFF"/>
                            </a:outerShdw>
                          </a:effectLst>
                          <a:latin typeface="Microsoft Sans Serif" pitchFamily="34" charset="0"/>
                          <a:sym typeface="Gill Sans" pitchFamily="1" charset="0"/>
                        </a:rPr>
                        <a:t>AA/AAS Degree</a:t>
                      </a:r>
                      <a:endParaRPr lang="en-US" sz="900" b="1" dirty="0">
                        <a:solidFill>
                          <a:srgbClr val="000000"/>
                        </a:solidFill>
                        <a:effectLst>
                          <a:outerShdw blurRad="38100" dist="38100" dir="2700000" algn="tl">
                            <a:srgbClr val="FFFFFF"/>
                          </a:outerShdw>
                        </a:effectLst>
                        <a:latin typeface="Microsoft Sans Serif" pitchFamily="34" charset="0"/>
                        <a:sym typeface="Gill Sans" pitchFamily="1" charset="0"/>
                      </a:endParaRPr>
                    </a:p>
                  </a:txBody>
                  <a:tcPr anchor="ctr"/>
                </a:tc>
                <a:tc hMerge="1">
                  <a:txBody>
                    <a:bodyPr/>
                    <a:lstStyle/>
                    <a:p>
                      <a:pPr algn="ctr" eaLnBrk="0" hangingPunct="0">
                        <a:defRPr/>
                      </a:pPr>
                      <a:endParaRPr lang="en-US" sz="900" b="1" dirty="0">
                        <a:solidFill>
                          <a:srgbClr val="000000"/>
                        </a:solidFill>
                        <a:effectLst>
                          <a:outerShdw blurRad="38100" dist="38100" dir="2700000" algn="tl">
                            <a:srgbClr val="FFFFFF"/>
                          </a:outerShdw>
                        </a:effectLst>
                        <a:latin typeface="Microsoft Sans Serif" pitchFamily="34" charset="0"/>
                        <a:sym typeface="Gill Sans" pitchFamily="1" charset="0"/>
                      </a:endParaRPr>
                    </a:p>
                  </a:txBody>
                  <a:tcPr anchor="ctr"/>
                </a:tc>
                <a:tc hMerge="1">
                  <a:txBody>
                    <a:bodyPr/>
                    <a:lstStyle/>
                    <a:p>
                      <a:pPr algn="ctr" eaLnBrk="0" hangingPunct="0">
                        <a:defRPr/>
                      </a:pPr>
                      <a:endParaRPr lang="en-US" sz="900" b="1" dirty="0">
                        <a:solidFill>
                          <a:srgbClr val="000000"/>
                        </a:solidFill>
                        <a:effectLst>
                          <a:outerShdw blurRad="38100" dist="38100" dir="2700000" algn="tl">
                            <a:srgbClr val="FFFFFF"/>
                          </a:outerShdw>
                        </a:effectLst>
                        <a:latin typeface="Microsoft Sans Serif" pitchFamily="34" charset="0"/>
                        <a:sym typeface="Gill Sans" pitchFamily="1" charset="0"/>
                      </a:endParaRPr>
                    </a:p>
                  </a:txBody>
                  <a:tcPr anchor="ctr"/>
                </a:tc>
                <a:tc gridSpan="3">
                  <a:txBody>
                    <a:bodyPr/>
                    <a:lstStyle/>
                    <a:p>
                      <a:pPr algn="ctr" eaLnBrk="0" hangingPunct="0">
                        <a:defRPr/>
                      </a:pPr>
                      <a:r>
                        <a:rPr lang="en-US" sz="800" b="1" dirty="0" smtClean="0">
                          <a:solidFill>
                            <a:srgbClr val="000000"/>
                          </a:solidFill>
                          <a:effectLst>
                            <a:outerShdw blurRad="38100" dist="38100" dir="2700000" algn="tl">
                              <a:srgbClr val="FFFFFF"/>
                            </a:outerShdw>
                          </a:effectLst>
                          <a:latin typeface="Microsoft Sans Serif" pitchFamily="34" charset="0"/>
                          <a:sym typeface="Gill Sans" pitchFamily="1" charset="0"/>
                        </a:rPr>
                        <a:t>Bachelors Degree/Masters Degree</a:t>
                      </a:r>
                    </a:p>
                  </a:txBody>
                  <a:tcPr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outerShdw blurRad="38100" dist="38100" dir="2700000" algn="tl">
                            <a:srgbClr val="FFFFFF"/>
                          </a:outerShdw>
                        </a:effectLst>
                        <a:latin typeface="Microsoft Sans Serif" pitchFamily="34" charset="0"/>
                        <a:sym typeface="Gill Sans" pitchFamily="1" charset="0"/>
                      </a:endParaRPr>
                    </a:p>
                  </a:txBody>
                  <a:tcPr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outerShdw blurRad="38100" dist="38100" dir="2700000" algn="tl">
                            <a:srgbClr val="FFFFFF"/>
                          </a:outerShdw>
                        </a:effectLst>
                        <a:latin typeface="Microsoft Sans Serif" pitchFamily="34" charset="0"/>
                        <a:sym typeface="Gill Sans" pitchFamily="1" charset="0"/>
                      </a:endParaRPr>
                    </a:p>
                  </a:txBody>
                  <a:tcPr anchor="ctr"/>
                </a:tc>
              </a:tr>
              <a:tr h="340804">
                <a:tc>
                  <a:txBody>
                    <a:bodyPr/>
                    <a:lstStyle/>
                    <a:p>
                      <a:pPr algn="r">
                        <a:defRPr/>
                      </a:pPr>
                      <a:r>
                        <a:rPr lang="en-US" sz="800" b="1" dirty="0" smtClean="0">
                          <a:effectLst>
                            <a:outerShdw blurRad="38100" dist="38100" dir="2700000" algn="tl">
                              <a:srgbClr val="C0C0C0"/>
                            </a:outerShdw>
                          </a:effectLst>
                          <a:sym typeface="Gill Sans" pitchFamily="1" charset="0"/>
                        </a:rPr>
                        <a:t>Professional</a:t>
                      </a:r>
                    </a:p>
                    <a:p>
                      <a:pPr algn="r">
                        <a:defRPr/>
                      </a:pPr>
                      <a:r>
                        <a:rPr lang="en-US" sz="800" b="1" dirty="0" smtClean="0">
                          <a:effectLst>
                            <a:outerShdw blurRad="38100" dist="38100" dir="2700000" algn="tl">
                              <a:srgbClr val="C0C0C0"/>
                            </a:outerShdw>
                          </a:effectLst>
                          <a:sym typeface="Gill Sans" pitchFamily="1" charset="0"/>
                        </a:rPr>
                        <a:t>Military</a:t>
                      </a:r>
                    </a:p>
                    <a:p>
                      <a:pPr algn="r">
                        <a:defRPr/>
                      </a:pPr>
                      <a:r>
                        <a:rPr lang="en-US" sz="800" b="1" dirty="0" smtClean="0">
                          <a:effectLst>
                            <a:outerShdw blurRad="38100" dist="38100" dir="2700000" algn="tl">
                              <a:srgbClr val="C0C0C0"/>
                            </a:outerShdw>
                          </a:effectLst>
                          <a:sym typeface="Gill Sans" pitchFamily="1" charset="0"/>
                        </a:rPr>
                        <a:t>Education</a:t>
                      </a:r>
                      <a:endParaRPr lang="en-US" sz="800" b="1" dirty="0" smtClean="0">
                        <a:solidFill>
                          <a:srgbClr val="000000"/>
                        </a:solidFill>
                        <a:effectLst>
                          <a:outerShdw blurRad="38100" dist="38100" dir="2700000" algn="tl">
                            <a:srgbClr val="C0C0C0"/>
                          </a:outerShdw>
                        </a:effectLst>
                        <a:latin typeface="Microsoft Sans Serif" pitchFamily="34" charset="0"/>
                        <a:sym typeface="Gill Sans" pitchFamily="1" charset="0"/>
                      </a:endParaRPr>
                    </a:p>
                  </a:txBody>
                  <a:tcPr/>
                </a:tc>
                <a:tc>
                  <a:txBody>
                    <a:bodyPr/>
                    <a:lstStyle/>
                    <a:p>
                      <a:endParaRPr lang="en-US" sz="80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effectLst>
                            <a:outerShdw blurRad="38100" dist="38100" dir="2700000" algn="tl">
                              <a:srgbClr val="FFFFFF"/>
                            </a:outerShdw>
                          </a:effectLst>
                          <a:latin typeface="Microsoft Sans Serif" pitchFamily="34" charset="0"/>
                          <a:sym typeface="Gill Sans" pitchFamily="1" charset="0"/>
                        </a:rPr>
                        <a:t>WLC</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effectLst>
                            <a:outerShdw blurRad="38100" dist="38100" dir="2700000" algn="tl">
                              <a:srgbClr val="FFFFFF"/>
                            </a:outerShdw>
                          </a:effectLst>
                          <a:latin typeface="Microsoft Sans Serif" pitchFamily="34" charset="0"/>
                          <a:sym typeface="Gill Sans" pitchFamily="1" charset="0"/>
                        </a:rPr>
                        <a:t>ALC</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effectLst>
                            <a:outerShdw blurRad="38100" dist="38100" dir="2700000" algn="tl">
                              <a:srgbClr val="FFFFFF"/>
                            </a:outerShdw>
                          </a:effectLst>
                          <a:latin typeface="Microsoft Sans Serif" pitchFamily="34" charset="0"/>
                          <a:sym typeface="Gill Sans" pitchFamily="1" charset="0"/>
                        </a:rPr>
                        <a:t>SLC</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solidFill>
                          <a:srgbClr val="000000"/>
                        </a:solidFill>
                        <a:effectLst/>
                        <a:latin typeface="Microsoft Sans Serif" pitchFamily="34" charset="0"/>
                        <a:sym typeface="Gill Sans" pitchFamily="1"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effectLst>
                            <a:outerShdw blurRad="38100" dist="38100" dir="2700000" algn="tl">
                              <a:srgbClr val="FFFFFF"/>
                            </a:outerShdw>
                          </a:effectLst>
                          <a:latin typeface="Microsoft Sans Serif" pitchFamily="34" charset="0"/>
                          <a:sym typeface="Gill Sans" pitchFamily="1" charset="0"/>
                        </a:rPr>
                        <a:t>FSC</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effectLst>
                            <a:outerShdw blurRad="38100" dist="38100" dir="2700000" algn="tl">
                              <a:srgbClr val="FFFFFF"/>
                            </a:outerShdw>
                          </a:effectLst>
                          <a:latin typeface="Microsoft Sans Serif" pitchFamily="34" charset="0"/>
                          <a:sym typeface="Gill Sans" pitchFamily="1" charset="0"/>
                        </a:rPr>
                        <a:t>SMA</a:t>
                      </a:r>
                    </a:p>
                  </a:txBody>
                  <a:tcPr anchor="ctr"/>
                </a:tc>
              </a:tr>
              <a:tr h="417004">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1" dirty="0" smtClean="0">
                          <a:effectLst>
                            <a:outerShdw blurRad="38100" dist="38100" dir="2700000" algn="tl">
                              <a:srgbClr val="C0C0C0"/>
                            </a:outerShdw>
                          </a:effectLst>
                          <a:sym typeface="Gill Sans" pitchFamily="1" charset="0"/>
                        </a:rPr>
                        <a:t>Training</a:t>
                      </a:r>
                      <a:endParaRPr lang="en-US" sz="800" b="1" dirty="0" smtClean="0">
                        <a:solidFill>
                          <a:srgbClr val="000000"/>
                        </a:solidFill>
                        <a:effectLst>
                          <a:outerShdw blurRad="38100" dist="38100" dir="2700000" algn="tl">
                            <a:srgbClr val="C0C0C0"/>
                          </a:outerShdw>
                        </a:effectLst>
                        <a:latin typeface="Microsoft Sans Serif" pitchFamily="34" charset="0"/>
                        <a:sym typeface="Gill Sans" pitchFamily="1" charset="0"/>
                      </a:endParaRPr>
                    </a:p>
                  </a:txBody>
                  <a:tcPr/>
                </a:tc>
                <a:tc>
                  <a:txBody>
                    <a:bodyPr/>
                    <a:lstStyle/>
                    <a:p>
                      <a:endParaRPr lang="en-US" sz="800"/>
                    </a:p>
                  </a:txBody>
                  <a:tcPr anchor="ctr"/>
                </a:tc>
                <a:tc>
                  <a:txBody>
                    <a:bodyPr/>
                    <a:lstStyle/>
                    <a:p>
                      <a:endParaRPr lang="en-US" sz="800" dirty="0"/>
                    </a:p>
                  </a:txBody>
                  <a:tcPr anchor="ctr"/>
                </a:tc>
                <a:tc>
                  <a:txBody>
                    <a:bodyPr/>
                    <a:lstStyle/>
                    <a:p>
                      <a:endParaRPr lang="en-US" sz="800"/>
                    </a:p>
                  </a:txBody>
                  <a:tcPr anchor="ctr"/>
                </a:tc>
                <a:tc>
                  <a:txBody>
                    <a:bodyPr/>
                    <a:lstStyle/>
                    <a:p>
                      <a:endParaRPr lang="en-US" sz="800"/>
                    </a:p>
                  </a:txBody>
                  <a:tcPr anchor="ctr"/>
                </a:tc>
                <a:tc>
                  <a:txBody>
                    <a:bodyPr/>
                    <a:lstStyle/>
                    <a:p>
                      <a:endParaRPr lang="en-US" sz="800"/>
                    </a:p>
                  </a:txBody>
                  <a:tcPr anchor="ctr"/>
                </a:tc>
                <a:tc>
                  <a:txBody>
                    <a:bodyPr/>
                    <a:lstStyle/>
                    <a:p>
                      <a:endParaRPr lang="en-US" sz="800" dirty="0"/>
                    </a:p>
                  </a:txBody>
                  <a:tcPr anchor="ctr"/>
                </a:tc>
                <a:tc>
                  <a:txBody>
                    <a:bodyPr/>
                    <a:lstStyle/>
                    <a:p>
                      <a:endParaRPr lang="en-US" sz="800" dirty="0"/>
                    </a:p>
                  </a:txBody>
                  <a:tcPr anchor="ctr"/>
                </a:tc>
              </a:tr>
              <a:tr h="415767">
                <a:tc>
                  <a:txBody>
                    <a:bodyPr/>
                    <a:lstStyle/>
                    <a:p>
                      <a:pPr algn="r">
                        <a:defRPr/>
                      </a:pPr>
                      <a:r>
                        <a:rPr lang="en-US" sz="800" b="1" dirty="0" smtClean="0">
                          <a:effectLst>
                            <a:outerShdw blurRad="38100" dist="38100" dir="2700000" algn="tl">
                              <a:srgbClr val="C0C0C0"/>
                            </a:outerShdw>
                          </a:effectLst>
                          <a:sym typeface="Gill Sans" pitchFamily="1" charset="0"/>
                        </a:rPr>
                        <a:t>Self Development</a:t>
                      </a:r>
                      <a:endParaRPr lang="en-US" sz="800" b="1" dirty="0">
                        <a:solidFill>
                          <a:srgbClr val="000000"/>
                        </a:solidFill>
                        <a:effectLst>
                          <a:outerShdw blurRad="38100" dist="38100" dir="2700000" algn="tl">
                            <a:srgbClr val="C0C0C0"/>
                          </a:outerShdw>
                        </a:effectLst>
                        <a:latin typeface="Microsoft Sans Serif" pitchFamily="34" charset="0"/>
                        <a:sym typeface="Gill Sans" pitchFamily="1" charset="0"/>
                      </a:endParaRPr>
                    </a:p>
                  </a:txBody>
                  <a:tcPr/>
                </a:tc>
                <a:tc>
                  <a:txBody>
                    <a:bodyPr/>
                    <a:lstStyle/>
                    <a:p>
                      <a:endParaRPr lang="en-US" sz="800"/>
                    </a:p>
                  </a:txBody>
                  <a:tcPr anchor="ctr"/>
                </a:tc>
                <a:tc grid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effectLst>
                            <a:outerShdw blurRad="38100" dist="38100" dir="2700000" algn="tl">
                              <a:srgbClr val="FFFFFF"/>
                            </a:outerShdw>
                          </a:effectLst>
                          <a:latin typeface="Microsoft Sans Serif" pitchFamily="34" charset="0"/>
                          <a:sym typeface="Gill Sans" pitchFamily="1" charset="0"/>
                        </a:rPr>
                        <a:t>Professional Certification</a:t>
                      </a:r>
                    </a:p>
                  </a:txBody>
                  <a:tcPr anchor="ct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effectLst>
                          <a:outerShdw blurRad="38100" dist="38100" dir="2700000" algn="tl">
                            <a:srgbClr val="FFFFFF"/>
                          </a:outerShdw>
                        </a:effectLst>
                        <a:sym typeface="Gill Sans" pitchFamily="1" charset="0"/>
                      </a:endParaRPr>
                    </a:p>
                  </a:txBody>
                  <a:tcPr anchor="ctr"/>
                </a:tc>
              </a:tr>
            </a:tbl>
          </a:graphicData>
        </a:graphic>
      </p:graphicFrame>
      <p:sp>
        <p:nvSpPr>
          <p:cNvPr id="57" name="Rectangle 56"/>
          <p:cNvSpPr>
            <a:spLocks noGrp="1" noChangeArrowheads="1"/>
          </p:cNvSpPr>
          <p:nvPr/>
        </p:nvSpPr>
        <p:spPr bwMode="auto">
          <a:xfrm>
            <a:off x="1447800" y="1447800"/>
            <a:ext cx="7315200" cy="1752600"/>
          </a:xfrm>
          <a:prstGeom prst="rect">
            <a:avLst/>
          </a:prstGeom>
          <a:ln>
            <a:miter lim="800000"/>
            <a:headEnd/>
            <a:tailEnd/>
          </a:ln>
        </p:spPr>
        <p:txBody>
          <a:bodyPr lIns="91440" tIns="45720" rIns="91440" bIns="45720"/>
          <a:lstStyle>
            <a:lvl1pPr marL="0" indent="0" algn="ctr" rtl="0" eaLnBrk="0" fontAlgn="base" hangingPunct="0">
              <a:spcBef>
                <a:spcPct val="20000"/>
              </a:spcBef>
              <a:spcAft>
                <a:spcPct val="0"/>
              </a:spcAft>
              <a:buSzPct val="100000"/>
              <a:buNone/>
              <a:defRPr sz="3200">
                <a:solidFill>
                  <a:schemeClr val="tx1"/>
                </a:solidFill>
                <a:latin typeface="+mn-lt"/>
                <a:ea typeface="+mn-ea"/>
                <a:cs typeface="+mn-cs"/>
              </a:defRPr>
            </a:lvl1pPr>
            <a:lvl2pPr marL="457200" indent="0" algn="ctr" rtl="0" eaLnBrk="0" fontAlgn="base" hangingPunct="0">
              <a:spcBef>
                <a:spcPct val="20000"/>
              </a:spcBef>
              <a:spcAft>
                <a:spcPct val="0"/>
              </a:spcAft>
              <a:buSzPct val="100000"/>
              <a:buNone/>
              <a:defRPr sz="2800">
                <a:solidFill>
                  <a:schemeClr val="tx1"/>
                </a:solidFill>
                <a:latin typeface="+mn-lt"/>
              </a:defRPr>
            </a:lvl2pPr>
            <a:lvl3pPr marL="914400" indent="0" algn="ctr" rtl="0" eaLnBrk="0" fontAlgn="base" hangingPunct="0">
              <a:spcBef>
                <a:spcPct val="20000"/>
              </a:spcBef>
              <a:spcAft>
                <a:spcPct val="0"/>
              </a:spcAft>
              <a:buSzPct val="100000"/>
              <a:buNone/>
              <a:defRPr sz="2400">
                <a:solidFill>
                  <a:schemeClr val="tx1"/>
                </a:solidFill>
                <a:latin typeface="+mn-lt"/>
              </a:defRPr>
            </a:lvl3pPr>
            <a:lvl4pPr marL="1371600" indent="0" algn="ctr" rtl="0" eaLnBrk="0" fontAlgn="base" hangingPunct="0">
              <a:spcBef>
                <a:spcPct val="20000"/>
              </a:spcBef>
              <a:spcAft>
                <a:spcPct val="0"/>
              </a:spcAft>
              <a:buSzPct val="100000"/>
              <a:buNone/>
              <a:defRPr sz="2000">
                <a:solidFill>
                  <a:schemeClr val="tx1"/>
                </a:solidFill>
                <a:latin typeface="+mn-lt"/>
              </a:defRPr>
            </a:lvl4pPr>
            <a:lvl5pPr marL="1828800" indent="0" algn="ctr" rtl="0" eaLnBrk="0" fontAlgn="base" hangingPunct="0">
              <a:spcBef>
                <a:spcPct val="20000"/>
              </a:spcBef>
              <a:spcAft>
                <a:spcPct val="0"/>
              </a:spcAft>
              <a:buSzPct val="100000"/>
              <a:buNone/>
              <a:defRPr sz="2000">
                <a:solidFill>
                  <a:schemeClr val="tx1"/>
                </a:solidFill>
                <a:latin typeface="+mn-lt"/>
              </a:defRPr>
            </a:lvl5pPr>
            <a:lvl6pPr marL="2286000" indent="0" algn="ctr" rtl="0" fontAlgn="base">
              <a:spcBef>
                <a:spcPct val="20000"/>
              </a:spcBef>
              <a:spcAft>
                <a:spcPct val="0"/>
              </a:spcAft>
              <a:buSzPct val="100000"/>
              <a:buNone/>
              <a:defRPr sz="2000">
                <a:solidFill>
                  <a:schemeClr val="tx1"/>
                </a:solidFill>
                <a:latin typeface="+mn-lt"/>
              </a:defRPr>
            </a:lvl6pPr>
            <a:lvl7pPr marL="2743200" indent="0" algn="ctr" rtl="0" fontAlgn="base">
              <a:spcBef>
                <a:spcPct val="20000"/>
              </a:spcBef>
              <a:spcAft>
                <a:spcPct val="0"/>
              </a:spcAft>
              <a:buSzPct val="100000"/>
              <a:buNone/>
              <a:defRPr sz="2000">
                <a:solidFill>
                  <a:schemeClr val="tx1"/>
                </a:solidFill>
                <a:latin typeface="+mn-lt"/>
              </a:defRPr>
            </a:lvl7pPr>
            <a:lvl8pPr marL="3200400" indent="0" algn="ctr" rtl="0" fontAlgn="base">
              <a:spcBef>
                <a:spcPct val="20000"/>
              </a:spcBef>
              <a:spcAft>
                <a:spcPct val="0"/>
              </a:spcAft>
              <a:buSzPct val="100000"/>
              <a:buNone/>
              <a:defRPr sz="2000">
                <a:solidFill>
                  <a:schemeClr val="tx1"/>
                </a:solidFill>
                <a:latin typeface="+mn-lt"/>
              </a:defRPr>
            </a:lvl8pPr>
            <a:lvl9pPr marL="3657600" indent="0" algn="ctr" rtl="0" fontAlgn="base">
              <a:spcBef>
                <a:spcPct val="20000"/>
              </a:spcBef>
              <a:spcAft>
                <a:spcPct val="0"/>
              </a:spcAft>
              <a:buSzPct val="100000"/>
              <a:buNone/>
              <a:defRPr sz="2000">
                <a:solidFill>
                  <a:schemeClr val="tx1"/>
                </a:solidFill>
                <a:latin typeface="+mn-lt"/>
              </a:defRPr>
            </a:lvl9pPr>
          </a:lstStyle>
          <a:p>
            <a:pPr eaLnBrk="1" hangingPunct="1">
              <a:spcBef>
                <a:spcPct val="0"/>
              </a:spcBef>
              <a:defRPr/>
            </a:pPr>
            <a:r>
              <a:rPr lang="en-US" dirty="0" smtClean="0">
                <a:solidFill>
                  <a:srgbClr val="000000"/>
                </a:solidFill>
                <a:effectLst>
                  <a:outerShdw blurRad="38100" dist="38100" dir="2700000" algn="tl">
                    <a:srgbClr val="C0C0C0"/>
                  </a:outerShdw>
                </a:effectLst>
                <a:latin typeface="Microsoft Sans Serif" pitchFamily="34" charset="0"/>
                <a:sym typeface="Gill Sans" pitchFamily="1" charset="0"/>
              </a:rPr>
              <a:t>  </a:t>
            </a:r>
          </a:p>
        </p:txBody>
      </p:sp>
      <p:sp>
        <p:nvSpPr>
          <p:cNvPr id="79" name="Text Box 25"/>
          <p:cNvSpPr txBox="1">
            <a:spLocks noChangeArrowheads="1"/>
          </p:cNvSpPr>
          <p:nvPr/>
        </p:nvSpPr>
        <p:spPr bwMode="auto">
          <a:xfrm>
            <a:off x="990600" y="228600"/>
            <a:ext cx="7010400" cy="685800"/>
          </a:xfrm>
          <a:prstGeom prst="rect">
            <a:avLst/>
          </a:prstGeom>
          <a:noFill/>
          <a:ln w="3175">
            <a:noFill/>
            <a:miter lim="800000"/>
            <a:headEnd/>
            <a:tailEnd/>
          </a:ln>
          <a:effectLst/>
        </p:spPr>
        <p:txBody>
          <a:bodyPr wrap="square" lIns="91440" tIns="45720" rIns="91440" bIns="45720" anchor="ctr">
            <a:no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defRPr/>
            </a:pPr>
            <a:r>
              <a:rPr lang="en-US" sz="2400" b="1" dirty="0" smtClean="0">
                <a:solidFill>
                  <a:schemeClr val="bg2">
                    <a:lumMod val="90000"/>
                  </a:schemeClr>
                </a:solidFill>
                <a:effectLst/>
                <a:latin typeface="+mj-lt"/>
                <a:sym typeface="Gill Sans" pitchFamily="1" charset="0"/>
              </a:rPr>
              <a:t>Enlisted and NCO </a:t>
            </a:r>
            <a:r>
              <a:rPr lang="en-US" sz="2400" b="1" dirty="0" smtClean="0">
                <a:solidFill>
                  <a:schemeClr val="bg2">
                    <a:lumMod val="90000"/>
                  </a:schemeClr>
                </a:solidFill>
                <a:sym typeface="Gill Sans" pitchFamily="1" charset="0"/>
              </a:rPr>
              <a:t>Career Timeline</a:t>
            </a:r>
            <a:endParaRPr lang="en-US" sz="2400" b="1" dirty="0">
              <a:solidFill>
                <a:schemeClr val="bg2">
                  <a:lumMod val="90000"/>
                </a:schemeClr>
              </a:solidFill>
              <a:effectLst/>
              <a:latin typeface="+mj-lt"/>
              <a:sym typeface="Gill Sans" pitchFamily="1" charset="0"/>
            </a:endParaRPr>
          </a:p>
        </p:txBody>
      </p:sp>
      <p:sp>
        <p:nvSpPr>
          <p:cNvPr id="15398" name="AutoShape 2" descr="data:image/jpeg;base64,/9j/4AAQSkZJRgABAQAAAQABAAD/2wBDAAkGBwgHBgkIBwgKCgkLDRYPDQwMDRsUFRAWIB0iIiAdHx8kKDQsJCYxJx8fLT0tMTU3Ojo6Iys/RD84QzQ5Ojf/2wBDAQoKCg0MDRoPDxo3JR8lNzc3Nzc3Nzc3Nzc3Nzc3Nzc3Nzc3Nzc3Nzc3Nzc3Nzc3Nzc3Nzc3Nzc3Nzc3Nzc3Nzf/wAARCABdAGQDASIAAhEBAxEB/8QAHAABAAIDAQEBAAAAAAAAAAAAAAUGAgQHAwgB/8QAPBAAAQMDAQYCBwUGBwAAAAAAAQIDBAAFEQYSITFBUWETcQcUIjKBkcFCUqGx0RVDo+Hw8SMkMzZik9L/xAAUAQEAAAAAAAAAAAAAAAAAAAAA/8QAFBEBAAAAAAAAAAAAAAAAAAAAAP/aAAwDAQACEQMRAD8A7jSlKBStdM6Ip9cdMpgvIOFthwbSTjO8cRurYzQKr961QxbZgissqlOoG3IDZ/0kdT33jd88V5a21ILHCDUcpM58HwwfsDms/Tv5VzbR1wW/qdxalKcHqr59s52zjJJ65xQdmgzGJ8ZEiK4Ftr4Ecux6GtiuY6cvqLdc9lskR3vaU0enUdx+VdMQpK0hSSClQyCOYoMqUpQKUpQKUpQKUpQcSmps7/pM1FCv1uiyGZEhtLTziMLZX4SMYWMEA8Oxwetb82K9Y3B+yLrcog4Jb9YU4jd2Vmq16Qmyz6Qb2lfB5TTif+pA+lSluuxuds8GSraksAAk8Vjkrz5H+dBDXqfOmSXnbhJVIfUAnxFAD2emBuH862dCqxqRpP32Hk/w1H6Vq3xrGw8ngo7KvOvfQ/8AuiH3S6P4S6DW1HJehR2JcU/4zS9pA69vI8PjVmTq5UK3tJkvPvPLBWlhLmA0knKQTywMVW783tNs7XAHNeFsi+sul11O22g70k++rkPLr/Ogsz2updvhpnzy1FYXksspSp15/HEpG0nCf+R3V1XTkz163NyAsqQ6hDiSTncoZr5+1TcmoUWUNlMia+2UOLVwSnGMdhjgBXedEw1QdNwIy/eZjttnzSgCgnaUpQKUpQKh9RamtGnGEOXaYlpbpwywkFbrxyBhCBvVvI+dQnpR1qdGWVt6PHU9NlKLccqQfDQrGSpR/JOcnyBI53o+dYVRf21fb1IlajmpyuUppavVkn7CDs7I7kcN4GBQemsoFw1Ldl35FvVABZQ2iM+6C6sJKvaUBuSd+MZPAeVVmO69EfC8KQ4g4UDu8waujzUSQorhXNuUeile1/XwqIuUESAcjDw4Hr2NBrOupmR3WBjaWnbaz1G/H9d6y0OQrU0FQ4Hbx8UH9aiCXmSQgYfaVtIB6jiKldDutu6kjONH2Ns4H3QeXwCsUHvqCO4u4R7ewnbeOAAOvD9a93m0Q4oaj70tjAV948zUjDZQ47cL5IWG0OuKZjrUfdbG5Sx57gO571ozpMNtQcnoV4SRlmENy1jkXPujt/aghrVpSbf57cgJSiI26FqceTlLmDnGPtDdg/nXc7G89GjJZlvmQvJJd2AnjywOX41xxzWN22/8qpmM0ncltDYIA8yK3IXpEu8VaTJRFkNjiFJ2CfiDgfKg7gCCMjhX7UJpS+N3y3+sNxpMcg4U2+0U78cUk7lDuPw4VN0ClKUGpdbZCu8B6Dc4zcmK6MLacGQenkRxB5VwHW+g5+iZC5tu8SXY1nJWd6mD0X26L+eOf0TWLjaHUKbdQlaFDCkqGQR0IoPl5l9t9OUnf0PGtxuXIQMB1RA4AnNWq/aCgs6/YtNsWWIkqMqYpGc+AlJwoJHQnGATuyeQArcuGmbVb0lLLKlkfacWST9KClSJCpICiQl9HuucM9j+vKvy1B2JNfnRQpCzsr8E4yhZyk4HMHIO7mDWV3bLaymOAg53Y5VjbG1Ft5p1fikMrUFKSNyuRFBYFqusyPGbhQnCzFbDbJIw21jiraVgKWTkk8BnA61pCwPFRXMmsIUTlQSrxVZ743fjU/f9OOtw2Lpp6Q+hl5pLioqXSNnIydnfv8vl0qrIvVxQcKkKXjcQ4hKj8yM0Egi1Q2j7in1dXlkJ+ScH8a3rXHvVxkeraZTHh4Oy7ORGQltnyJBUpXYHzxXhY5CLvObiueCl1WSlLratheN+MpWO/KuzWWCzFgRwhttJDY9ltOEJON4SOQoMNPWpVqhBp2ZLmPKO04/LdK1LV2HBI7AAfHJqUpSgUpSgUpSgo8lgu+lh98k4Y0+hIHIFb6v/ADVd1nd48JxTAIckH92D7vc9KlddRdVRtSOXDTNvMluXb24rrqSjaZKHFqyApQ3kLHI1z9zS+oytSn7PP21HKlForJPUkcaCJedW84VuHKjW5a0HEhfLwSPn/apCLpO8rWNu1TT2LCgKzkQ34QnMymVMvIGyW1cQAN355+NBcLBI8fS8dsnKmMtH4GqbqSK2XVPJSEucyOfnVt01a7qtqX6tD8SI8vbQ54iQM79oYJzuOTw5ivWZoa4zifEHhA9Ck/WgoGlXQjUVvWk/vwn57vrX0HbxiG0O1c5s3oqbg3Rm4OTpRcaWFBvbRsEjqAnJ+ddMaR4baUD7IAoMqUpQKUpQKUpQKUpQK47qZaJeoLng5Sp4oJHYBJ/KuwOAqbUEqKVEYCgM471QjoQplkG6FW0rJKmN5z1O1QT2hARYEE83Vn8asNadot6LXb24bS1LSjJ2lDeSST9a3KBSlKBSlKBSlKD/2Q=="/>
          <p:cNvSpPr>
            <a:spLocks noChangeAspect="1" noChangeArrowheads="1"/>
          </p:cNvSpPr>
          <p:nvPr/>
        </p:nvSpPr>
        <p:spPr bwMode="auto">
          <a:xfrm>
            <a:off x="4455914" y="-308372"/>
            <a:ext cx="5143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607" tIns="28804" rIns="57607" bIns="28804"/>
          <a:lstStyle/>
          <a:p>
            <a:pPr algn="ctr"/>
            <a:endParaRPr lang="en-US" dirty="0">
              <a:solidFill>
                <a:srgbClr val="000000"/>
              </a:solidFill>
              <a:latin typeface="Gill Sans" pitchFamily="1" charset="0"/>
              <a:sym typeface="Gill Sans" pitchFamily="1" charset="0"/>
            </a:endParaRPr>
          </a:p>
        </p:txBody>
      </p:sp>
      <p:sp>
        <p:nvSpPr>
          <p:cNvPr id="60" name="Rectangle 59"/>
          <p:cNvSpPr>
            <a:spLocks noChangeArrowheads="1"/>
          </p:cNvSpPr>
          <p:nvPr/>
        </p:nvSpPr>
        <p:spPr bwMode="auto">
          <a:xfrm>
            <a:off x="2209800" y="5920565"/>
            <a:ext cx="2438400" cy="175435"/>
          </a:xfrm>
          <a:prstGeom prst="rect">
            <a:avLst/>
          </a:prstGeom>
          <a:solidFill>
            <a:srgbClr val="008C50"/>
          </a:solidFill>
          <a:ln w="12700">
            <a:solidFill>
              <a:schemeClr val="bg2"/>
            </a:solidFill>
            <a:prstDash val="solid"/>
            <a:miter lim="800000"/>
            <a:headEnd/>
            <a:tailEnd/>
          </a:ln>
          <a:effectLst/>
        </p:spPr>
        <p:txBody>
          <a:bodyPr wrap="none" lIns="91440" tIns="45720" rIns="91440" bIns="4572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eaLnBrk="0" hangingPunct="0">
              <a:defRPr/>
            </a:pPr>
            <a:r>
              <a:rPr lang="en-US" b="1" dirty="0">
                <a:ln>
                  <a:noFill/>
                  <a:prstDash val="solid"/>
                </a:ln>
                <a:solidFill>
                  <a:schemeClr val="bg2"/>
                </a:solidFill>
                <a:latin typeface="Interstate-Regular" pitchFamily="2" charset="0"/>
                <a:sym typeface="Gill Sans" pitchFamily="1" charset="0"/>
              </a:rPr>
              <a:t>Ranger, Airborne, Air </a:t>
            </a:r>
            <a:r>
              <a:rPr lang="en-US" b="1" dirty="0" smtClean="0">
                <a:ln>
                  <a:noFill/>
                  <a:prstDash val="solid"/>
                </a:ln>
                <a:solidFill>
                  <a:schemeClr val="bg2"/>
                </a:solidFill>
                <a:latin typeface="Interstate-Regular" pitchFamily="2" charset="0"/>
                <a:sym typeface="Gill Sans" pitchFamily="1" charset="0"/>
              </a:rPr>
              <a:t>Assault Schools</a:t>
            </a:r>
            <a:endParaRPr lang="en-US" b="1" dirty="0">
              <a:ln>
                <a:noFill/>
                <a:prstDash val="solid"/>
              </a:ln>
              <a:solidFill>
                <a:schemeClr val="bg2"/>
              </a:solidFill>
              <a:latin typeface="Interstate-Regular" pitchFamily="2" charset="0"/>
              <a:sym typeface="Gill Sans" pitchFamily="1" charset="0"/>
            </a:endParaRPr>
          </a:p>
        </p:txBody>
      </p:sp>
      <p:sp>
        <p:nvSpPr>
          <p:cNvPr id="61" name="Rectangle 60"/>
          <p:cNvSpPr>
            <a:spLocks noChangeArrowheads="1"/>
          </p:cNvSpPr>
          <p:nvPr/>
        </p:nvSpPr>
        <p:spPr bwMode="auto">
          <a:xfrm>
            <a:off x="3048000" y="5715000"/>
            <a:ext cx="4038600" cy="183830"/>
          </a:xfrm>
          <a:prstGeom prst="rect">
            <a:avLst/>
          </a:prstGeom>
          <a:solidFill>
            <a:srgbClr val="008C50"/>
          </a:solidFill>
          <a:ln w="12700">
            <a:solidFill>
              <a:schemeClr val="bg2"/>
            </a:solidFill>
            <a:prstDash val="solid"/>
            <a:miter lim="800000"/>
            <a:headEnd/>
            <a:tailEnd/>
          </a:ln>
          <a:effectLst/>
        </p:spPr>
        <p:txBody>
          <a:bodyPr wrap="none" lIns="91440" tIns="45720" rIns="91440" bIns="45720" anchor="ct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eaLnBrk="0" hangingPunct="0">
              <a:defRPr/>
            </a:pPr>
            <a:r>
              <a:rPr lang="en-US" b="1" dirty="0" smtClean="0">
                <a:solidFill>
                  <a:schemeClr val="bg2"/>
                </a:solidFill>
                <a:latin typeface="Interstate-Regular" pitchFamily="2" charset="0"/>
                <a:sym typeface="Gill Sans" pitchFamily="1" charset="0"/>
              </a:rPr>
              <a:t>Battle Staff Course</a:t>
            </a:r>
            <a:endParaRPr lang="en-US" b="1" dirty="0">
              <a:solidFill>
                <a:schemeClr val="bg2"/>
              </a:solidFill>
              <a:latin typeface="Interstate-Regular" pitchFamily="2" charset="0"/>
              <a:sym typeface="Gill Sans" pitchFamily="1" charset="0"/>
            </a:endParaRPr>
          </a:p>
        </p:txBody>
      </p:sp>
      <p:pic>
        <p:nvPicPr>
          <p:cNvPr id="14" name="Picture 10" descr=" PRIVATE FIRST CLAS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030"/>
          <a:stretch>
            <a:fillRect/>
          </a:stretch>
        </p:blipFill>
        <p:spPr bwMode="auto">
          <a:xfrm>
            <a:off x="1981200" y="1915760"/>
            <a:ext cx="662583" cy="46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Private (PV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6187" b="11368"/>
          <a:stretch>
            <a:fillRect/>
          </a:stretch>
        </p:blipFill>
        <p:spPr bwMode="auto">
          <a:xfrm>
            <a:off x="1648718" y="1797480"/>
            <a:ext cx="713482" cy="4992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 name="Picture 4" descr="Corporal (CP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2244" y="1872854"/>
            <a:ext cx="792956" cy="44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72" descr="sp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0246" y="1960874"/>
            <a:ext cx="363938" cy="37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9" descr="sf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8744" y="1909762"/>
            <a:ext cx="325041" cy="51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70" descr="ss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7846" y="1895475"/>
            <a:ext cx="374154" cy="51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71" descr="sg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0" y="1909762"/>
            <a:ext cx="344686" cy="42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73" descr="sg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6600" y="1904999"/>
            <a:ext cx="318790" cy="57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4" descr="ms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40272" y="1904999"/>
            <a:ext cx="306289" cy="56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5" descr="1s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3200" y="1905000"/>
            <a:ext cx="320576" cy="57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09" descr="csm"/>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43800" y="1904999"/>
            <a:ext cx="324134" cy="5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63032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solidFill>
                  <a:schemeClr val="bg2">
                    <a:lumMod val="90000"/>
                  </a:schemeClr>
                </a:solidFill>
              </a:rPr>
              <a:t>Success After the Army</a:t>
            </a:r>
            <a:endParaRPr lang="en-US" sz="2400" dirty="0">
              <a:solidFill>
                <a:schemeClr val="bg2">
                  <a:lumMod val="90000"/>
                </a:schemeClr>
              </a:solidFill>
            </a:endParaRPr>
          </a:p>
        </p:txBody>
      </p:sp>
      <p:sp>
        <p:nvSpPr>
          <p:cNvPr id="2" name="Slide Number Placeholder 1"/>
          <p:cNvSpPr>
            <a:spLocks noGrp="1"/>
          </p:cNvSpPr>
          <p:nvPr>
            <p:ph type="sldNum" sz="quarter" idx="11"/>
          </p:nvPr>
        </p:nvSpPr>
        <p:spPr/>
        <p:txBody>
          <a:bodyPr/>
          <a:lstStyle/>
          <a:p>
            <a:pPr>
              <a:defRPr/>
            </a:pPr>
            <a:fld id="{CF87402B-9051-49BD-843B-4A5452A6FA01}" type="slidenum">
              <a:rPr lang="en-US" smtClean="0"/>
              <a:pPr>
                <a:defRPr/>
              </a:pPr>
              <a:t>7</a:t>
            </a:fld>
            <a:endParaRPr lang="en-US" dirty="0"/>
          </a:p>
        </p:txBody>
      </p:sp>
      <p:sp>
        <p:nvSpPr>
          <p:cNvPr id="4" name="Text Placeholder 3"/>
          <p:cNvSpPr>
            <a:spLocks noGrp="1"/>
          </p:cNvSpPr>
          <p:nvPr>
            <p:ph type="body" sz="quarter" idx="12"/>
          </p:nvPr>
        </p:nvSpPr>
        <p:spPr>
          <a:xfrm>
            <a:off x="533400" y="1447800"/>
            <a:ext cx="7486650" cy="958850"/>
          </a:xfrm>
        </p:spPr>
        <p:txBody>
          <a:bodyPr/>
          <a:lstStyle/>
          <a:p>
            <a:pPr marL="0" indent="0">
              <a:buNone/>
            </a:pPr>
            <a:r>
              <a:rPr lang="en-US" sz="1200" b="1" dirty="0" smtClean="0">
                <a:solidFill>
                  <a:schemeClr val="tx1">
                    <a:lumMod val="85000"/>
                    <a:lumOff val="15000"/>
                  </a:schemeClr>
                </a:solidFill>
              </a:rPr>
              <a:t>The </a:t>
            </a:r>
            <a:r>
              <a:rPr lang="en-US" sz="1200" b="1" dirty="0" err="1" smtClean="0">
                <a:solidFill>
                  <a:schemeClr val="tx1">
                    <a:lumMod val="85000"/>
                    <a:lumOff val="15000"/>
                  </a:schemeClr>
                </a:solidFill>
              </a:rPr>
              <a:t>PaYS</a:t>
            </a:r>
            <a:r>
              <a:rPr lang="en-US" sz="1200" b="1" dirty="0" smtClean="0">
                <a:solidFill>
                  <a:schemeClr val="tx1">
                    <a:lumMod val="85000"/>
                    <a:lumOff val="15000"/>
                  </a:schemeClr>
                </a:solidFill>
              </a:rPr>
              <a:t> Program is a partnership between the U.S. Army and a cross section of American corporations and public sector agencies. </a:t>
            </a:r>
            <a:r>
              <a:rPr lang="en-US" sz="1200" b="1" dirty="0" err="1" smtClean="0">
                <a:solidFill>
                  <a:schemeClr val="tx1">
                    <a:lumMod val="85000"/>
                    <a:lumOff val="15000"/>
                  </a:schemeClr>
                </a:solidFill>
              </a:rPr>
              <a:t>PaYs</a:t>
            </a:r>
            <a:r>
              <a:rPr lang="en-US" sz="1200" b="1" dirty="0" smtClean="0">
                <a:solidFill>
                  <a:schemeClr val="tx1">
                    <a:lumMod val="85000"/>
                    <a:lumOff val="15000"/>
                  </a:schemeClr>
                </a:solidFill>
              </a:rPr>
              <a:t> provides an opportunity to serve while simultaneously preparing for the future.  Soldiers and ROTC cadets are guaranteed a job interview and possible employment with a </a:t>
            </a:r>
            <a:r>
              <a:rPr lang="en-US" sz="1200" b="1" dirty="0" err="1" smtClean="0">
                <a:solidFill>
                  <a:schemeClr val="tx1">
                    <a:lumMod val="85000"/>
                    <a:lumOff val="15000"/>
                  </a:schemeClr>
                </a:solidFill>
              </a:rPr>
              <a:t>PaYS</a:t>
            </a:r>
            <a:r>
              <a:rPr lang="en-US" sz="1200" b="1" dirty="0" smtClean="0">
                <a:solidFill>
                  <a:schemeClr val="tx1">
                    <a:lumMod val="85000"/>
                    <a:lumOff val="15000"/>
                  </a:schemeClr>
                </a:solidFill>
              </a:rPr>
              <a:t> partner of their choice.</a:t>
            </a:r>
            <a:r>
              <a:rPr lang="en-US" sz="1200" dirty="0" smtClean="0">
                <a:solidFill>
                  <a:schemeClr val="tx1">
                    <a:lumMod val="85000"/>
                    <a:lumOff val="15000"/>
                  </a:schemeClr>
                </a:solidFill>
              </a:rPr>
              <a:t/>
            </a:r>
            <a:br>
              <a:rPr lang="en-US" sz="1200" dirty="0" smtClean="0">
                <a:solidFill>
                  <a:schemeClr val="tx1">
                    <a:lumMod val="85000"/>
                    <a:lumOff val="15000"/>
                  </a:schemeClr>
                </a:solidFill>
              </a:rPr>
            </a:br>
            <a:r>
              <a:rPr lang="en-US" sz="1200" dirty="0" smtClean="0">
                <a:solidFill>
                  <a:schemeClr val="tx1">
                    <a:lumMod val="85000"/>
                    <a:lumOff val="15000"/>
                  </a:schemeClr>
                </a:solidFill>
              </a:rPr>
              <a:t/>
            </a:r>
            <a:br>
              <a:rPr lang="en-US" sz="1200" dirty="0" smtClean="0">
                <a:solidFill>
                  <a:schemeClr val="tx1">
                    <a:lumMod val="85000"/>
                    <a:lumOff val="15000"/>
                  </a:schemeClr>
                </a:solidFill>
              </a:rPr>
            </a:br>
            <a:endParaRPr lang="en-US" sz="1200" dirty="0" smtClean="0">
              <a:solidFill>
                <a:schemeClr val="tx1">
                  <a:lumMod val="85000"/>
                  <a:lumOff val="15000"/>
                </a:schemeClr>
              </a:solidFill>
            </a:endParaRPr>
          </a:p>
          <a:p>
            <a:endParaRPr lang="en-US" sz="1200" dirty="0">
              <a:solidFill>
                <a:schemeClr val="tx1">
                  <a:lumMod val="85000"/>
                  <a:lumOff val="15000"/>
                </a:schemeClr>
              </a:solidFill>
            </a:endParaRPr>
          </a:p>
        </p:txBody>
      </p:sp>
      <p:sp>
        <p:nvSpPr>
          <p:cNvPr id="5" name="Text Placeholder 4"/>
          <p:cNvSpPr>
            <a:spLocks noGrp="1"/>
          </p:cNvSpPr>
          <p:nvPr>
            <p:ph type="body" sz="quarter" idx="13"/>
          </p:nvPr>
        </p:nvSpPr>
        <p:spPr>
          <a:xfrm>
            <a:off x="533400" y="1066800"/>
            <a:ext cx="7467600" cy="381000"/>
          </a:xfrm>
        </p:spPr>
        <p:txBody>
          <a:bodyPr/>
          <a:lstStyle/>
          <a:p>
            <a:pPr algn="ctr"/>
            <a:r>
              <a:rPr lang="en-US" sz="1800" dirty="0" smtClean="0"/>
              <a:t>PARTNERSHIP FOR YOUTH SUCCESS (PAYS)</a:t>
            </a:r>
          </a:p>
        </p:txBody>
      </p:sp>
      <p:sp>
        <p:nvSpPr>
          <p:cNvPr id="6" name="Rectangle 5"/>
          <p:cNvSpPr/>
          <p:nvPr/>
        </p:nvSpPr>
        <p:spPr>
          <a:xfrm>
            <a:off x="4267200" y="3742402"/>
            <a:ext cx="1828800" cy="1277273"/>
          </a:xfrm>
          <a:prstGeom prst="rect">
            <a:avLst/>
          </a:prstGeom>
        </p:spPr>
        <p:txBody>
          <a:bodyPr wrap="square">
            <a:spAutoFit/>
          </a:bodyPr>
          <a:lstStyle/>
          <a:p>
            <a:pPr algn="ctr"/>
            <a:r>
              <a:rPr lang="en-US" sz="1100" b="1" dirty="0" smtClean="0"/>
              <a:t>Union Pacific Railroad </a:t>
            </a:r>
          </a:p>
          <a:p>
            <a:pPr algn="ctr"/>
            <a:r>
              <a:rPr lang="en-US" sz="1100" b="1" dirty="0" smtClean="0"/>
              <a:t>Cintas </a:t>
            </a:r>
          </a:p>
          <a:p>
            <a:pPr algn="ctr"/>
            <a:r>
              <a:rPr lang="en-US" sz="1100" b="1" dirty="0" smtClean="0"/>
              <a:t>Amazon.com </a:t>
            </a:r>
          </a:p>
          <a:p>
            <a:pPr algn="ctr"/>
            <a:r>
              <a:rPr lang="en-US" sz="1100" b="1" dirty="0" smtClean="0"/>
              <a:t>John Deere </a:t>
            </a:r>
          </a:p>
          <a:p>
            <a:pPr algn="ctr"/>
            <a:r>
              <a:rPr lang="en-US" sz="1100" b="1" dirty="0" smtClean="0"/>
              <a:t>Sears </a:t>
            </a:r>
          </a:p>
          <a:p>
            <a:pPr algn="ctr"/>
            <a:r>
              <a:rPr lang="en-US" sz="1100" b="1" dirty="0" smtClean="0"/>
              <a:t>Southwest Airlines </a:t>
            </a:r>
          </a:p>
          <a:p>
            <a:pPr algn="ctr"/>
            <a:r>
              <a:rPr lang="en-US" sz="1100" b="1" dirty="0" smtClean="0"/>
              <a:t>Cisco Systems </a:t>
            </a:r>
          </a:p>
        </p:txBody>
      </p:sp>
      <p:sp>
        <p:nvSpPr>
          <p:cNvPr id="7" name="Rectangle 6"/>
          <p:cNvSpPr/>
          <p:nvPr/>
        </p:nvSpPr>
        <p:spPr>
          <a:xfrm>
            <a:off x="4267200" y="5181600"/>
            <a:ext cx="3733800" cy="1154162"/>
          </a:xfrm>
          <a:prstGeom prst="rect">
            <a:avLst/>
          </a:prstGeom>
        </p:spPr>
        <p:txBody>
          <a:bodyPr wrap="square" tIns="0">
            <a:spAutoFit/>
          </a:bodyPr>
          <a:lstStyle/>
          <a:p>
            <a:r>
              <a:rPr lang="en-US" sz="1200" dirty="0" smtClean="0">
                <a:solidFill>
                  <a:schemeClr val="tx1">
                    <a:lumMod val="85000"/>
                    <a:lumOff val="15000"/>
                  </a:schemeClr>
                </a:solidFill>
              </a:rPr>
              <a:t>Soldiers receive the finest training, develop valuable skills and gain experience in a broad spectrum of Army jobs. Soldiers are motivated, have professional work habits and high standards of conduct. The Army’s </a:t>
            </a:r>
            <a:r>
              <a:rPr lang="en-US" sz="1200" dirty="0" err="1" smtClean="0">
                <a:solidFill>
                  <a:schemeClr val="tx1">
                    <a:lumMod val="85000"/>
                    <a:lumOff val="15000"/>
                  </a:schemeClr>
                </a:solidFill>
              </a:rPr>
              <a:t>PaYS</a:t>
            </a:r>
            <a:r>
              <a:rPr lang="en-US" sz="1200" dirty="0" smtClean="0">
                <a:solidFill>
                  <a:schemeClr val="tx1">
                    <a:lumMod val="85000"/>
                    <a:lumOff val="15000"/>
                  </a:schemeClr>
                </a:solidFill>
              </a:rPr>
              <a:t> partners value the skills individuals with a military background bring to the workplace.</a:t>
            </a:r>
            <a:endParaRPr lang="en-US" sz="1200" dirty="0">
              <a:solidFill>
                <a:schemeClr val="tx1">
                  <a:lumMod val="85000"/>
                  <a:lumOff val="15000"/>
                </a:schemeClr>
              </a:solidFill>
            </a:endParaRPr>
          </a:p>
        </p:txBody>
      </p:sp>
      <p:sp>
        <p:nvSpPr>
          <p:cNvPr id="8" name="Rectangle 7"/>
          <p:cNvSpPr/>
          <p:nvPr/>
        </p:nvSpPr>
        <p:spPr>
          <a:xfrm>
            <a:off x="6172200" y="3742402"/>
            <a:ext cx="1828800" cy="1277273"/>
          </a:xfrm>
          <a:prstGeom prst="rect">
            <a:avLst/>
          </a:prstGeom>
        </p:spPr>
        <p:txBody>
          <a:bodyPr wrap="square">
            <a:spAutoFit/>
          </a:bodyPr>
          <a:lstStyle/>
          <a:p>
            <a:pPr algn="ctr"/>
            <a:r>
              <a:rPr lang="en-US" sz="1100" b="1" dirty="0" smtClean="0"/>
              <a:t>Walgreens </a:t>
            </a:r>
          </a:p>
          <a:p>
            <a:pPr algn="ctr"/>
            <a:r>
              <a:rPr lang="en-US" sz="1100" b="1" dirty="0" smtClean="0"/>
              <a:t>Waste Management, Inc. </a:t>
            </a:r>
          </a:p>
          <a:p>
            <a:pPr algn="ctr"/>
            <a:r>
              <a:rPr lang="en-US" sz="1100" b="1" dirty="0" smtClean="0"/>
              <a:t>Kraft </a:t>
            </a:r>
          </a:p>
          <a:p>
            <a:pPr algn="ctr"/>
            <a:r>
              <a:rPr lang="en-US" sz="1100" b="1" dirty="0" smtClean="0"/>
              <a:t>JB Hunt</a:t>
            </a:r>
            <a:br>
              <a:rPr lang="en-US" sz="1100" b="1" dirty="0" smtClean="0"/>
            </a:br>
            <a:r>
              <a:rPr lang="en-US" sz="1100" b="1" dirty="0" smtClean="0"/>
              <a:t>USAA </a:t>
            </a:r>
          </a:p>
          <a:p>
            <a:pPr algn="ctr"/>
            <a:r>
              <a:rPr lang="en-US" sz="1100" b="1" dirty="0" smtClean="0"/>
              <a:t>Hyundai Motor America </a:t>
            </a:r>
          </a:p>
          <a:p>
            <a:pPr algn="ctr"/>
            <a:r>
              <a:rPr lang="en-US" sz="1100" b="1" dirty="0" smtClean="0"/>
              <a:t>Best Buy </a:t>
            </a:r>
            <a:endParaRPr lang="en-US" sz="1100" b="1" dirty="0"/>
          </a:p>
        </p:txBody>
      </p:sp>
      <p:pic>
        <p:nvPicPr>
          <p:cNvPr id="3074" name="Picture 2" descr="C:\Users\MarshallSP\Desktop\RM_GCM_Reserve_Locks_final_large.jpg"/>
          <p:cNvPicPr>
            <a:picLocks noChangeAspect="1" noChangeArrowheads="1"/>
          </p:cNvPicPr>
          <p:nvPr/>
        </p:nvPicPr>
        <p:blipFill>
          <a:blip r:embed="rId2" cstate="print"/>
          <a:srcRect l="91" t="11790" r="1182" b="4210"/>
          <a:stretch>
            <a:fillRect/>
          </a:stretch>
        </p:blipFill>
        <p:spPr bwMode="auto">
          <a:xfrm>
            <a:off x="533399" y="2406650"/>
            <a:ext cx="3629026" cy="4070350"/>
          </a:xfrm>
          <a:prstGeom prst="rect">
            <a:avLst/>
          </a:prstGeom>
          <a:noFill/>
        </p:spPr>
      </p:pic>
      <p:sp>
        <p:nvSpPr>
          <p:cNvPr id="10" name="Rectangle 9"/>
          <p:cNvSpPr/>
          <p:nvPr/>
        </p:nvSpPr>
        <p:spPr>
          <a:xfrm>
            <a:off x="4267200" y="2406650"/>
            <a:ext cx="3733800" cy="1277273"/>
          </a:xfrm>
          <a:prstGeom prst="rect">
            <a:avLst/>
          </a:prstGeom>
          <a:noFill/>
        </p:spPr>
        <p:txBody>
          <a:bodyPr wrap="square" tIns="0">
            <a:spAutoFit/>
          </a:bodyPr>
          <a:lstStyle/>
          <a:p>
            <a:r>
              <a:rPr lang="en-US" sz="1200" dirty="0" smtClean="0">
                <a:solidFill>
                  <a:schemeClr val="tx1">
                    <a:lumMod val="85000"/>
                    <a:lumOff val="15000"/>
                  </a:schemeClr>
                </a:solidFill>
              </a:rPr>
              <a:t>Qualified applicants select an employment opportunity with a </a:t>
            </a:r>
            <a:r>
              <a:rPr lang="en-US" sz="1200" dirty="0" err="1" smtClean="0">
                <a:solidFill>
                  <a:schemeClr val="tx1">
                    <a:lumMod val="85000"/>
                    <a:lumOff val="15000"/>
                  </a:schemeClr>
                </a:solidFill>
              </a:rPr>
              <a:t>PaYS</a:t>
            </a:r>
            <a:r>
              <a:rPr lang="en-US" sz="1200" dirty="0" smtClean="0">
                <a:solidFill>
                  <a:schemeClr val="tx1">
                    <a:lumMod val="85000"/>
                    <a:lumOff val="15000"/>
                  </a:schemeClr>
                </a:solidFill>
              </a:rPr>
              <a:t> partner upon separation from active duty or completion of Army Reserve Initial Entry or ROTC training.  </a:t>
            </a:r>
            <a:br>
              <a:rPr lang="en-US" sz="1200" dirty="0" smtClean="0">
                <a:solidFill>
                  <a:schemeClr val="tx1">
                    <a:lumMod val="85000"/>
                    <a:lumOff val="15000"/>
                  </a:schemeClr>
                </a:solidFill>
              </a:rPr>
            </a:br>
            <a:endParaRPr lang="en-US" sz="600" dirty="0" smtClean="0">
              <a:solidFill>
                <a:schemeClr val="tx1">
                  <a:lumMod val="85000"/>
                  <a:lumOff val="15000"/>
                </a:schemeClr>
              </a:solidFill>
            </a:endParaRPr>
          </a:p>
          <a:p>
            <a:r>
              <a:rPr lang="en-US" sz="1200" dirty="0" smtClean="0">
                <a:solidFill>
                  <a:schemeClr val="tx1">
                    <a:lumMod val="85000"/>
                    <a:lumOff val="15000"/>
                  </a:schemeClr>
                </a:solidFill>
              </a:rPr>
              <a:t>Here are a few examples of the more than 460 </a:t>
            </a:r>
            <a:r>
              <a:rPr lang="en-US" sz="1200" dirty="0" err="1" smtClean="0">
                <a:solidFill>
                  <a:schemeClr val="tx1">
                    <a:lumMod val="85000"/>
                    <a:lumOff val="15000"/>
                  </a:schemeClr>
                </a:solidFill>
              </a:rPr>
              <a:t>PaYS</a:t>
            </a:r>
            <a:r>
              <a:rPr lang="en-US" sz="1200" dirty="0" smtClean="0">
                <a:solidFill>
                  <a:schemeClr val="tx1">
                    <a:lumMod val="85000"/>
                    <a:lumOff val="15000"/>
                  </a:schemeClr>
                </a:solidFill>
              </a:rPr>
              <a:t> partners:</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dr Ori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USAAC G5 COL Shultis Briefing Cdrs Conf - FINAL</Template>
  <TotalTime>14320</TotalTime>
  <Words>2116</Words>
  <Application>Microsoft Office PowerPoint</Application>
  <PresentationFormat>On-screen Show (4:3)</PresentationFormat>
  <Paragraphs>173</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Cdr Orientation</vt:lpstr>
      <vt:lpstr>PowerPoint Presentation</vt:lpstr>
      <vt:lpstr>Core Army Values</vt:lpstr>
      <vt:lpstr>Individual Value(s) and Investment =  Organizational Value (ROI)</vt:lpstr>
      <vt:lpstr>PowerPoint Presentation</vt:lpstr>
      <vt:lpstr>PowerPoint Presentation</vt:lpstr>
      <vt:lpstr>PowerPoint Presentation</vt:lpstr>
      <vt:lpstr>Success After the Army</vt:lpstr>
    </vt:vector>
  </TitlesOfParts>
  <Company>McCann Worldgroup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TRAJECTORY</dc:title>
  <dc:creator>McCann Worldgroup Employee</dc:creator>
  <cp:lastModifiedBy>Kate Dowdy</cp:lastModifiedBy>
  <cp:revision>1180</cp:revision>
  <cp:lastPrinted>2011-04-04T18:20:10Z</cp:lastPrinted>
  <dcterms:created xsi:type="dcterms:W3CDTF">2011-04-04T21:28:50Z</dcterms:created>
  <dcterms:modified xsi:type="dcterms:W3CDTF">2013-04-08T14:10:39Z</dcterms:modified>
</cp:coreProperties>
</file>